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7" r:id="rId2"/>
  </p:sldMasterIdLst>
  <p:notesMasterIdLst>
    <p:notesMasterId r:id="rId31"/>
  </p:notesMasterIdLst>
  <p:handoutMasterIdLst>
    <p:handoutMasterId r:id="rId32"/>
  </p:handoutMasterIdLst>
  <p:sldIdLst>
    <p:sldId id="523" r:id="rId3"/>
    <p:sldId id="600" r:id="rId4"/>
    <p:sldId id="522" r:id="rId5"/>
    <p:sldId id="609" r:id="rId6"/>
    <p:sldId id="611" r:id="rId7"/>
    <p:sldId id="610" r:id="rId8"/>
    <p:sldId id="603" r:id="rId9"/>
    <p:sldId id="586" r:id="rId10"/>
    <p:sldId id="627" r:id="rId11"/>
    <p:sldId id="613" r:id="rId12"/>
    <p:sldId id="630" r:id="rId13"/>
    <p:sldId id="621" r:id="rId14"/>
    <p:sldId id="632" r:id="rId15"/>
    <p:sldId id="633" r:id="rId16"/>
    <p:sldId id="634" r:id="rId17"/>
    <p:sldId id="635" r:id="rId18"/>
    <p:sldId id="637" r:id="rId19"/>
    <p:sldId id="638" r:id="rId20"/>
    <p:sldId id="616" r:id="rId21"/>
    <p:sldId id="604" r:id="rId22"/>
    <p:sldId id="619" r:id="rId23"/>
    <p:sldId id="626" r:id="rId24"/>
    <p:sldId id="617" r:id="rId25"/>
    <p:sldId id="618" r:id="rId26"/>
    <p:sldId id="598" r:id="rId27"/>
    <p:sldId id="629" r:id="rId28"/>
    <p:sldId id="605" r:id="rId29"/>
    <p:sldId id="527" r:id="rId30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E784DC63-9A47-4B17-8E6B-73E505EE63F6}">
          <p14:sldIdLst>
            <p14:sldId id="523"/>
          </p14:sldIdLst>
        </p14:section>
        <p14:section name="目录" id="{D3C2D7EC-0F97-40D5-844C-839BA5840E61}">
          <p14:sldIdLst>
            <p14:sldId id="600"/>
            <p14:sldId id="522"/>
            <p14:sldId id="609"/>
            <p14:sldId id="611"/>
            <p14:sldId id="610"/>
            <p14:sldId id="603"/>
            <p14:sldId id="586"/>
            <p14:sldId id="627"/>
            <p14:sldId id="613"/>
            <p14:sldId id="630"/>
            <p14:sldId id="621"/>
            <p14:sldId id="632"/>
            <p14:sldId id="633"/>
            <p14:sldId id="634"/>
            <p14:sldId id="635"/>
            <p14:sldId id="637"/>
            <p14:sldId id="638"/>
            <p14:sldId id="616"/>
            <p14:sldId id="604"/>
            <p14:sldId id="619"/>
            <p14:sldId id="626"/>
            <p14:sldId id="617"/>
            <p14:sldId id="618"/>
            <p14:sldId id="598"/>
            <p14:sldId id="629"/>
            <p14:sldId id="605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50" userDrawn="1">
          <p15:clr>
            <a:srgbClr val="A4A3A4"/>
          </p15:clr>
        </p15:guide>
        <p15:guide id="4" pos="663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7" orient="horz" pos="3952" userDrawn="1">
          <p15:clr>
            <a:srgbClr val="A4A3A4"/>
          </p15:clr>
        </p15:guide>
        <p15:guide id="8" orient="horz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叶 丁" initials="叶" lastIdx="2" clrIdx="0">
    <p:extLst>
      <p:ext uri="{19B8F6BF-5375-455C-9EA6-DF929625EA0E}">
        <p15:presenceInfo xmlns:p15="http://schemas.microsoft.com/office/powerpoint/2012/main" userId="7525c676c6ae8618" providerId="Windows Live"/>
      </p:ext>
    </p:extLst>
  </p:cmAuthor>
  <p:cmAuthor id="2" name="S Z" initials="SZ" lastIdx="1" clrIdx="1">
    <p:extLst>
      <p:ext uri="{19B8F6BF-5375-455C-9EA6-DF929625EA0E}">
        <p15:presenceInfo xmlns:p15="http://schemas.microsoft.com/office/powerpoint/2012/main" userId="1f2d5c4d32c60c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09A"/>
    <a:srgbClr val="5B9BD5"/>
    <a:srgbClr val="6AA84E"/>
    <a:srgbClr val="C6DEB5"/>
    <a:srgbClr val="002060"/>
    <a:srgbClr val="0070C0"/>
    <a:srgbClr val="EC5659"/>
    <a:srgbClr val="3C77D8"/>
    <a:srgbClr val="ADB9C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5" autoAdjust="0"/>
    <p:restoredTop sz="95326" autoAdjust="0"/>
  </p:normalViewPr>
  <p:slideViewPr>
    <p:cSldViewPr snapToGrid="0" showGuides="1">
      <p:cViewPr varScale="1">
        <p:scale>
          <a:sx n="82" d="100"/>
          <a:sy n="82" d="100"/>
        </p:scale>
        <p:origin x="97" y="257"/>
      </p:cViewPr>
      <p:guideLst>
        <p:guide orient="horz" pos="2273"/>
        <p:guide pos="3840"/>
        <p:guide pos="1050"/>
        <p:guide pos="6630"/>
        <p:guide orient="horz" pos="648"/>
        <p:guide orient="horz" pos="731"/>
        <p:guide orient="horz" pos="3952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88"/>
    </p:cViewPr>
  </p:sorterViewPr>
  <p:notesViewPr>
    <p:cSldViewPr snapToGrid="0" showGuides="1">
      <p:cViewPr varScale="1">
        <p:scale>
          <a:sx n="47" d="100"/>
          <a:sy n="47" d="100"/>
        </p:scale>
        <p:origin x="1924" y="56"/>
      </p:cViewPr>
      <p:guideLst/>
    </p:cSldViewPr>
  </p:notesViewPr>
  <p:gridSpacing cx="46800" cy="46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8C176BC-2537-496C-92BE-280C92B96E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32F750-D334-4736-B10E-0035158269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325C-51CE-41A1-8630-1A52C13085B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9A2961-3AD5-4B21-AA67-7500903979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9F27F7-0D80-46EC-B423-14DAAD04B5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E3C29-C726-4695-AB77-50247DBF3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240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B8505-E7BC-4327-812D-12C5E82484FC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1B729-817F-448C-AF52-5327A9569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6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zh-CN" altLang="en-US" b="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090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014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目标节点聚合异构节点的信息时，如果能获得更明确的可疑信息，也能起到破除特征伪装的效果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536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目标节点聚合异构节点的信息时，如果能获得更明确的可疑信息，也能起到破除特征伪装的效果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539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41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774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54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283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962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目标节点聚合异构节点的信息时，如果能获得更明确的可疑信息，也能起到破除特征伪装的效果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845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020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850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382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238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317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483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075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955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239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98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151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  <a:latin typeface="Arial" panose="020B0604020202020204" pitchFamily="34" charset="0"/>
              </a:rPr>
              <a:t>如果节点嵌入所表达的行为模式对反映标签语义的区分性减弱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140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  <a:latin typeface="Arial" panose="020B0604020202020204" pitchFamily="34" charset="0"/>
              </a:rPr>
              <a:t>如果节点嵌入所表达的行为模式对反映标签语义的区分性减弱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530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这些方法将属性补全与图表示学习过程分开，忽略了准确的属性对于下游任务的重要性，因此很难使用简单插补后的属性来保证模型的性能。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520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这些方法将属性补全与图表示学习过程分开，忽略了准确的属性对于下游任务的重要性，因此很难使用简单插补后的属性来保证模型的性能。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7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80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箭头: 五边形 46">
            <a:extLst>
              <a:ext uri="{FF2B5EF4-FFF2-40B4-BE49-F238E27FC236}">
                <a16:creationId xmlns:a16="http://schemas.microsoft.com/office/drawing/2014/main" id="{E27F0E8A-FBE3-41B6-A56B-7A14F7AAA7BA}"/>
              </a:ext>
            </a:extLst>
          </p:cNvPr>
          <p:cNvSpPr/>
          <p:nvPr userDrawn="1"/>
        </p:nvSpPr>
        <p:spPr>
          <a:xfrm rot="5400000">
            <a:off x="-1070579" y="2025798"/>
            <a:ext cx="6858002" cy="2806406"/>
          </a:xfrm>
          <a:prstGeom prst="homePlate">
            <a:avLst>
              <a:gd name="adj" fmla="val 322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AB9554-0968-7F4C-B17C-055427BAA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42" y="2263721"/>
            <a:ext cx="2330560" cy="23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5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长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EF621E98-351F-489A-ADCE-3FC79FDE6DDD}"/>
              </a:ext>
            </a:extLst>
          </p:cNvPr>
          <p:cNvSpPr/>
          <p:nvPr userDrawn="1"/>
        </p:nvSpPr>
        <p:spPr>
          <a:xfrm rot="19659736">
            <a:off x="-59387" y="6355211"/>
            <a:ext cx="1593667" cy="240022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五边形 24">
            <a:extLst>
              <a:ext uri="{FF2B5EF4-FFF2-40B4-BE49-F238E27FC236}">
                <a16:creationId xmlns:a16="http://schemas.microsoft.com/office/drawing/2014/main" id="{C25A5A92-C8E6-4CA8-AB93-8B885C5EA989}"/>
              </a:ext>
            </a:extLst>
          </p:cNvPr>
          <p:cNvSpPr/>
          <p:nvPr userDrawn="1"/>
        </p:nvSpPr>
        <p:spPr>
          <a:xfrm rot="19659736">
            <a:off x="501875" y="5626509"/>
            <a:ext cx="1198809" cy="202681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五边形 25">
            <a:extLst>
              <a:ext uri="{FF2B5EF4-FFF2-40B4-BE49-F238E27FC236}">
                <a16:creationId xmlns:a16="http://schemas.microsoft.com/office/drawing/2014/main" id="{0B284135-360D-47CC-8BC2-5C03015968F7}"/>
              </a:ext>
            </a:extLst>
          </p:cNvPr>
          <p:cNvSpPr/>
          <p:nvPr userDrawn="1"/>
        </p:nvSpPr>
        <p:spPr>
          <a:xfrm rot="19659736">
            <a:off x="11343042" y="442070"/>
            <a:ext cx="869215" cy="124045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五边形 26">
            <a:extLst>
              <a:ext uri="{FF2B5EF4-FFF2-40B4-BE49-F238E27FC236}">
                <a16:creationId xmlns:a16="http://schemas.microsoft.com/office/drawing/2014/main" id="{D0824BE2-0B1A-47B1-BAAF-7C29E1879AE7}"/>
              </a:ext>
            </a:extLst>
          </p:cNvPr>
          <p:cNvSpPr/>
          <p:nvPr userDrawn="1"/>
        </p:nvSpPr>
        <p:spPr>
          <a:xfrm rot="19659736">
            <a:off x="10829985" y="427917"/>
            <a:ext cx="542830" cy="99029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19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53D6D2E-F110-4473-8442-17B28C05A741}"/>
              </a:ext>
            </a:extLst>
          </p:cNvPr>
          <p:cNvSpPr/>
          <p:nvPr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BEB427-D252-4942-9F34-301C642191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358D7B-1DA9-9E4B-AFF1-9A13B20D43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ACA3C166-80E6-1B4A-AD5B-C8D47456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28291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横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B0862E3-9A13-49FB-8057-D6463602E7B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62171" y="1825888"/>
            <a:ext cx="4826535" cy="2736000"/>
          </a:xfrm>
          <a:custGeom>
            <a:avLst/>
            <a:gdLst>
              <a:gd name="connsiteX0" fmla="*/ 0 w 4241800"/>
              <a:gd name="connsiteY0" fmla="*/ 0 h 2404533"/>
              <a:gd name="connsiteX1" fmla="*/ 4241800 w 4241800"/>
              <a:gd name="connsiteY1" fmla="*/ 0 h 2404533"/>
              <a:gd name="connsiteX2" fmla="*/ 4241800 w 4241800"/>
              <a:gd name="connsiteY2" fmla="*/ 2404533 h 2404533"/>
              <a:gd name="connsiteX3" fmla="*/ 0 w 4241800"/>
              <a:gd name="connsiteY3" fmla="*/ 2404533 h 240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2404533">
                <a:moveTo>
                  <a:pt x="0" y="0"/>
                </a:moveTo>
                <a:lnTo>
                  <a:pt x="4241800" y="0"/>
                </a:lnTo>
                <a:lnTo>
                  <a:pt x="4241800" y="2404533"/>
                </a:lnTo>
                <a:lnTo>
                  <a:pt x="0" y="24045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33B73963-4941-42F0-9B00-7431FEF61A6C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9C71AABC-C91A-43D0-9AF8-0B6162ED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A32A9019-0CBC-4C4A-90F0-2676ED9FC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1D06DB6D-BC70-544C-8EA4-3A3874C968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32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692274" y="1541374"/>
            <a:ext cx="3238088" cy="4320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80DB1628-9D3D-4F59-B275-C695A900F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F01A7288-9F85-304B-887D-2D1E13D7A2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DE14FD2D-7810-B34E-8AFB-9A17BDEA70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93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-圆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F03BE017-E7F3-4A34-ABC3-ECA964258175}"/>
              </a:ext>
            </a:extLst>
          </p:cNvPr>
          <p:cNvSpPr/>
          <p:nvPr userDrawn="1"/>
        </p:nvSpPr>
        <p:spPr>
          <a:xfrm>
            <a:off x="660400" y="1531871"/>
            <a:ext cx="10858500" cy="4491875"/>
          </a:xfrm>
          <a:custGeom>
            <a:avLst/>
            <a:gdLst>
              <a:gd name="connsiteX0" fmla="*/ 2682382 w 10858500"/>
              <a:gd name="connsiteY0" fmla="*/ 0 h 4491875"/>
              <a:gd name="connsiteX1" fmla="*/ 4661514 w 10858500"/>
              <a:gd name="connsiteY1" fmla="*/ 1979131 h 4491875"/>
              <a:gd name="connsiteX2" fmla="*/ 4081840 w 10858500"/>
              <a:gd name="connsiteY2" fmla="*/ 3378588 h 4491875"/>
              <a:gd name="connsiteX3" fmla="*/ 3948253 w 10858500"/>
              <a:gd name="connsiteY3" fmla="*/ 3500000 h 4491875"/>
              <a:gd name="connsiteX4" fmla="*/ 10858500 w 10858500"/>
              <a:gd name="connsiteY4" fmla="*/ 3500000 h 4491875"/>
              <a:gd name="connsiteX5" fmla="*/ 10858500 w 10858500"/>
              <a:gd name="connsiteY5" fmla="*/ 4491875 h 4491875"/>
              <a:gd name="connsiteX6" fmla="*/ 0 w 10858500"/>
              <a:gd name="connsiteY6" fmla="*/ 4491875 h 4491875"/>
              <a:gd name="connsiteX7" fmla="*/ 0 w 10858500"/>
              <a:gd name="connsiteY7" fmla="*/ 3500000 h 4491875"/>
              <a:gd name="connsiteX8" fmla="*/ 1416512 w 10858500"/>
              <a:gd name="connsiteY8" fmla="*/ 3500000 h 4491875"/>
              <a:gd name="connsiteX9" fmla="*/ 1282925 w 10858500"/>
              <a:gd name="connsiteY9" fmla="*/ 3378588 h 4491875"/>
              <a:gd name="connsiteX10" fmla="*/ 703250 w 10858500"/>
              <a:gd name="connsiteY10" fmla="*/ 1979131 h 4491875"/>
              <a:gd name="connsiteX11" fmla="*/ 2682382 w 10858500"/>
              <a:gd name="connsiteY11" fmla="*/ 0 h 44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58500" h="4491875">
                <a:moveTo>
                  <a:pt x="2682382" y="0"/>
                </a:moveTo>
                <a:cubicBezTo>
                  <a:pt x="3775426" y="0"/>
                  <a:pt x="4661514" y="886087"/>
                  <a:pt x="4661514" y="1979131"/>
                </a:cubicBezTo>
                <a:cubicBezTo>
                  <a:pt x="4661514" y="2525653"/>
                  <a:pt x="4439992" y="3020436"/>
                  <a:pt x="4081840" y="3378588"/>
                </a:cubicBezTo>
                <a:lnTo>
                  <a:pt x="3948253" y="3500000"/>
                </a:lnTo>
                <a:lnTo>
                  <a:pt x="10858500" y="3500000"/>
                </a:lnTo>
                <a:lnTo>
                  <a:pt x="10858500" y="4491875"/>
                </a:lnTo>
                <a:lnTo>
                  <a:pt x="0" y="4491875"/>
                </a:lnTo>
                <a:lnTo>
                  <a:pt x="0" y="3500000"/>
                </a:lnTo>
                <a:lnTo>
                  <a:pt x="1416512" y="3500000"/>
                </a:lnTo>
                <a:lnTo>
                  <a:pt x="1282925" y="3378588"/>
                </a:lnTo>
                <a:cubicBezTo>
                  <a:pt x="924772" y="3020436"/>
                  <a:pt x="703250" y="2525653"/>
                  <a:pt x="703250" y="1979131"/>
                </a:cubicBezTo>
                <a:cubicBezTo>
                  <a:pt x="703250" y="886087"/>
                  <a:pt x="1589338" y="0"/>
                  <a:pt x="2682382" y="0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127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图片占位符 91">
            <a:extLst>
              <a:ext uri="{FF2B5EF4-FFF2-40B4-BE49-F238E27FC236}">
                <a16:creationId xmlns:a16="http://schemas.microsoft.com/office/drawing/2014/main" id="{D3B0A0DB-185C-4430-9224-1C0A227377F5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451524" y="1608975"/>
            <a:ext cx="3780000" cy="3780000"/>
          </a:xfrm>
          <a:custGeom>
            <a:avLst/>
            <a:gdLst>
              <a:gd name="connsiteX0" fmla="*/ 1657350 w 3314700"/>
              <a:gd name="connsiteY0" fmla="*/ 0 h 3314700"/>
              <a:gd name="connsiteX1" fmla="*/ 3314700 w 3314700"/>
              <a:gd name="connsiteY1" fmla="*/ 1657350 h 3314700"/>
              <a:gd name="connsiteX2" fmla="*/ 1657350 w 3314700"/>
              <a:gd name="connsiteY2" fmla="*/ 3314700 h 3314700"/>
              <a:gd name="connsiteX3" fmla="*/ 0 w 3314700"/>
              <a:gd name="connsiteY3" fmla="*/ 1657350 h 3314700"/>
              <a:gd name="connsiteX4" fmla="*/ 1657350 w 3314700"/>
              <a:gd name="connsiteY4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700" h="3314700">
                <a:moveTo>
                  <a:pt x="1657350" y="0"/>
                </a:moveTo>
                <a:cubicBezTo>
                  <a:pt x="2572679" y="0"/>
                  <a:pt x="3314700" y="742021"/>
                  <a:pt x="3314700" y="1657350"/>
                </a:cubicBezTo>
                <a:cubicBezTo>
                  <a:pt x="3314700" y="2572679"/>
                  <a:pt x="2572679" y="3314700"/>
                  <a:pt x="1657350" y="3314700"/>
                </a:cubicBezTo>
                <a:cubicBezTo>
                  <a:pt x="742021" y="3314700"/>
                  <a:pt x="0" y="2572679"/>
                  <a:pt x="0" y="1657350"/>
                </a:cubicBezTo>
                <a:cubicBezTo>
                  <a:pt x="0" y="742021"/>
                  <a:pt x="742021" y="0"/>
                  <a:pt x="165735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/>
          <a:p>
            <a:endParaRPr lang="zh-CN" altLang="en-US" dirty="0"/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E3FA308D-84A8-4382-ADA4-2CD6EA62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68876A75-1BD3-9D4E-9D34-C6453E6DC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48222E54-5ACA-6D4B-9A58-9B51C83B62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4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114722" y="1132945"/>
            <a:ext cx="1735608" cy="2315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图片占位符 6">
            <a:extLst>
              <a:ext uri="{FF2B5EF4-FFF2-40B4-BE49-F238E27FC236}">
                <a16:creationId xmlns:a16="http://schemas.microsoft.com/office/drawing/2014/main" id="{260C43B2-4304-44E2-A6F0-062D59008B9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9351363" y="3674135"/>
            <a:ext cx="1755000" cy="23413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11D8ADCD-C58A-41B8-80C4-2341BB348593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3" name="标题 1">
            <a:extLst>
              <a:ext uri="{FF2B5EF4-FFF2-40B4-BE49-F238E27FC236}">
                <a16:creationId xmlns:a16="http://schemas.microsoft.com/office/drawing/2014/main" id="{841EB5B4-0657-4AE7-A427-642106D5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EC81340F-C45F-6B4F-9864-73BF32BA90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31D45924-509B-5D4C-A99D-FF1FB6F34B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94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D88D36A-B7BF-4F3A-AA10-0BECE80A55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984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5" name="图片占位符 94">
            <a:extLst>
              <a:ext uri="{FF2B5EF4-FFF2-40B4-BE49-F238E27FC236}">
                <a16:creationId xmlns:a16="http://schemas.microsoft.com/office/drawing/2014/main" id="{DEC9F75E-9249-4FFE-AF96-E92B201A18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9946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8" name="图片占位符 97">
            <a:extLst>
              <a:ext uri="{FF2B5EF4-FFF2-40B4-BE49-F238E27FC236}">
                <a16:creationId xmlns:a16="http://schemas.microsoft.com/office/drawing/2014/main" id="{E7782F2A-850E-4B5F-8330-CF50AC9EFA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36638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9" name="图片占位符 98">
            <a:extLst>
              <a:ext uri="{FF2B5EF4-FFF2-40B4-BE49-F238E27FC236}">
                <a16:creationId xmlns:a16="http://schemas.microsoft.com/office/drawing/2014/main" id="{25096E3E-9433-4D85-BA39-301B214A35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53292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DF883148-B063-4C5A-9CC7-CE69774A8C94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B8A4FF80-ED1E-4D1D-9434-215EB5FB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B3A067A2-39E8-0940-8B54-688BC270D1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7D982EDC-1B4A-034E-9CE9-9172DBAF48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66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619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 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F00C798-F4CB-49E3-81E0-4CD12D5AEA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5420" y="2971800"/>
            <a:ext cx="7783479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C1695A4-3593-4E25-8722-4214E3CC76B6}"/>
              </a:ext>
            </a:extLst>
          </p:cNvPr>
          <p:cNvSpPr/>
          <p:nvPr userDrawn="1"/>
        </p:nvSpPr>
        <p:spPr>
          <a:xfrm rot="16200000">
            <a:off x="10605854" y="5156200"/>
            <a:ext cx="2879387" cy="3403600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A29C0276-5751-4797-BFA5-F68D05ACBB63}"/>
              </a:ext>
            </a:extLst>
          </p:cNvPr>
          <p:cNvSpPr/>
          <p:nvPr userDrawn="1"/>
        </p:nvSpPr>
        <p:spPr>
          <a:xfrm>
            <a:off x="-2680781" y="0"/>
            <a:ext cx="5753100" cy="9620654"/>
          </a:xfrm>
          <a:prstGeom prst="homePlate">
            <a:avLst>
              <a:gd name="adj" fmla="val 508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D85E25CC-A5BC-44E2-9950-5BDC824D9AC1}"/>
              </a:ext>
            </a:extLst>
          </p:cNvPr>
          <p:cNvSpPr/>
          <p:nvPr userDrawn="1"/>
        </p:nvSpPr>
        <p:spPr>
          <a:xfrm rot="5400000">
            <a:off x="7310335" y="-1872573"/>
            <a:ext cx="2616740" cy="4241259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326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B2DFB5F-1361-46F4-B3DF-471ECD4DCA18}"/>
              </a:ext>
            </a:extLst>
          </p:cNvPr>
          <p:cNvSpPr/>
          <p:nvPr userDrawn="1"/>
        </p:nvSpPr>
        <p:spPr>
          <a:xfrm>
            <a:off x="-2319371" y="4211980"/>
            <a:ext cx="5113371" cy="5113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85D4CE6-0BBF-450D-B3AB-7C163A40E793}"/>
              </a:ext>
            </a:extLst>
          </p:cNvPr>
          <p:cNvSpPr/>
          <p:nvPr userDrawn="1"/>
        </p:nvSpPr>
        <p:spPr>
          <a:xfrm>
            <a:off x="10560051" y="-2647819"/>
            <a:ext cx="4418254" cy="44182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1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1B478B4D-326B-4F22-B792-98AB7E9C8268}"/>
              </a:ext>
            </a:extLst>
          </p:cNvPr>
          <p:cNvSpPr/>
          <p:nvPr userDrawn="1"/>
        </p:nvSpPr>
        <p:spPr bwMode="auto">
          <a:xfrm rot="5400000">
            <a:off x="4539448" y="-380490"/>
            <a:ext cx="3113105" cy="2609911"/>
          </a:xfrm>
          <a:custGeom>
            <a:avLst/>
            <a:gdLst>
              <a:gd name="connsiteX0" fmla="*/ 0 w 3113105"/>
              <a:gd name="connsiteY0" fmla="*/ 2609911 h 2609911"/>
              <a:gd name="connsiteX1" fmla="*/ 0 w 3113105"/>
              <a:gd name="connsiteY1" fmla="*/ 0 h 2609911"/>
              <a:gd name="connsiteX2" fmla="*/ 2301594 w 3113105"/>
              <a:gd name="connsiteY2" fmla="*/ 0 h 2609911"/>
              <a:gd name="connsiteX3" fmla="*/ 3113105 w 3113105"/>
              <a:gd name="connsiteY3" fmla="*/ 1304956 h 2609911"/>
              <a:gd name="connsiteX4" fmla="*/ 2301594 w 3113105"/>
              <a:gd name="connsiteY4" fmla="*/ 2609910 h 2609911"/>
              <a:gd name="connsiteX5" fmla="*/ 2301594 w 3113105"/>
              <a:gd name="connsiteY5" fmla="*/ 2609911 h 260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3105" h="2609911">
                <a:moveTo>
                  <a:pt x="0" y="2609911"/>
                </a:moveTo>
                <a:lnTo>
                  <a:pt x="0" y="0"/>
                </a:lnTo>
                <a:lnTo>
                  <a:pt x="2301594" y="0"/>
                </a:lnTo>
                <a:lnTo>
                  <a:pt x="3113105" y="1304956"/>
                </a:lnTo>
                <a:lnTo>
                  <a:pt x="2301594" y="2609910"/>
                </a:lnTo>
                <a:lnTo>
                  <a:pt x="2301594" y="26099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742BE2E-64C4-45DC-B5F2-9CE85916052B}"/>
              </a:ext>
            </a:extLst>
          </p:cNvPr>
          <p:cNvSpPr txBox="1"/>
          <p:nvPr userDrawn="1"/>
        </p:nvSpPr>
        <p:spPr>
          <a:xfrm>
            <a:off x="5127626" y="543216"/>
            <a:ext cx="1936749" cy="1174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000" dirty="0">
                <a:solidFill>
                  <a:schemeClr val="bg1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BEB662E1-75A1-469F-B2C5-6EC6E8255C44}"/>
              </a:ext>
            </a:extLst>
          </p:cNvPr>
          <p:cNvSpPr/>
          <p:nvPr userDrawn="1"/>
        </p:nvSpPr>
        <p:spPr bwMode="auto">
          <a:xfrm rot="5400000">
            <a:off x="4384812" y="-485285"/>
            <a:ext cx="3422377" cy="3128773"/>
          </a:xfrm>
          <a:custGeom>
            <a:avLst/>
            <a:gdLst>
              <a:gd name="connsiteX0" fmla="*/ 0 w 3422377"/>
              <a:gd name="connsiteY0" fmla="*/ 3128773 h 3128773"/>
              <a:gd name="connsiteX1" fmla="*/ 0 w 3422377"/>
              <a:gd name="connsiteY1" fmla="*/ 0 h 3128773"/>
              <a:gd name="connsiteX2" fmla="*/ 2449535 w 3422377"/>
              <a:gd name="connsiteY2" fmla="*/ 0 h 3128773"/>
              <a:gd name="connsiteX3" fmla="*/ 3422377 w 3422377"/>
              <a:gd name="connsiteY3" fmla="*/ 1564387 h 3128773"/>
              <a:gd name="connsiteX4" fmla="*/ 2449535 w 3422377"/>
              <a:gd name="connsiteY4" fmla="*/ 3128772 h 3128773"/>
              <a:gd name="connsiteX5" fmla="*/ 2449535 w 3422377"/>
              <a:gd name="connsiteY5" fmla="*/ 3128773 h 31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2377" h="3128773">
                <a:moveTo>
                  <a:pt x="0" y="3128773"/>
                </a:moveTo>
                <a:lnTo>
                  <a:pt x="0" y="0"/>
                </a:lnTo>
                <a:lnTo>
                  <a:pt x="2449535" y="0"/>
                </a:lnTo>
                <a:lnTo>
                  <a:pt x="3422377" y="1564387"/>
                </a:lnTo>
                <a:lnTo>
                  <a:pt x="2449535" y="3128772"/>
                </a:lnTo>
                <a:lnTo>
                  <a:pt x="2449535" y="312877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CF32DCCF-D109-144D-93EF-7A463349CB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0" y="0"/>
            <a:ext cx="6858000" cy="6858000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D607238F-89BF-434F-A2F2-C5D1BB90B6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7CB78A0-538A-4F4C-97AC-5D6B9B36EAE3}"/>
              </a:ext>
            </a:extLst>
          </p:cNvPr>
          <p:cNvSpPr/>
          <p:nvPr userDrawn="1"/>
        </p:nvSpPr>
        <p:spPr>
          <a:xfrm>
            <a:off x="3997387" y="1330387"/>
            <a:ext cx="4197226" cy="4197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D3F2D1-9FCF-4792-8D92-8CA0C104ED79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1FBCD60-E317-434E-9948-6517EE806648}"/>
              </a:ext>
            </a:extLst>
          </p:cNvPr>
          <p:cNvCxnSpPr>
            <a:cxnSpLocks/>
          </p:cNvCxnSpPr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E5FF972F-6C72-4EB1-91BD-22FC6A6BFE55}"/>
              </a:ext>
            </a:extLst>
          </p:cNvPr>
          <p:cNvSpPr/>
          <p:nvPr userDrawn="1"/>
        </p:nvSpPr>
        <p:spPr>
          <a:xfrm>
            <a:off x="3775702" y="1108702"/>
            <a:ext cx="4640596" cy="464059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ED22ADE-3337-4765-824B-2BCE393B3BC8}"/>
              </a:ext>
            </a:extLst>
          </p:cNvPr>
          <p:cNvSpPr/>
          <p:nvPr userDrawn="1"/>
        </p:nvSpPr>
        <p:spPr>
          <a:xfrm>
            <a:off x="9613900" y="5273613"/>
            <a:ext cx="764381" cy="7643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7F0E457-CBAE-48A1-9FDD-0AD48E16BB0E}"/>
              </a:ext>
            </a:extLst>
          </p:cNvPr>
          <p:cNvSpPr/>
          <p:nvPr userDrawn="1"/>
        </p:nvSpPr>
        <p:spPr>
          <a:xfrm>
            <a:off x="2209800" y="6134100"/>
            <a:ext cx="1130300" cy="11303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F5B61E3-C874-41BD-9977-575DE377EF7C}"/>
              </a:ext>
            </a:extLst>
          </p:cNvPr>
          <p:cNvSpPr/>
          <p:nvPr userDrawn="1"/>
        </p:nvSpPr>
        <p:spPr>
          <a:xfrm>
            <a:off x="10818188" y="-911691"/>
            <a:ext cx="2092326" cy="209232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79C958C-4261-4C02-847F-E854178B5EDF}"/>
              </a:ext>
            </a:extLst>
          </p:cNvPr>
          <p:cNvSpPr/>
          <p:nvPr userDrawn="1"/>
        </p:nvSpPr>
        <p:spPr>
          <a:xfrm>
            <a:off x="-1048048" y="-250249"/>
            <a:ext cx="2861767" cy="286176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0FB6E99-D418-4444-914B-2306780544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51320"/>
            <a:ext cx="3996000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454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FB16484-E5F7-4B77-B7A5-FDAB1703AF52}"/>
              </a:ext>
            </a:extLst>
          </p:cNvPr>
          <p:cNvSpPr/>
          <p:nvPr userDrawn="1"/>
        </p:nvSpPr>
        <p:spPr>
          <a:xfrm>
            <a:off x="4000500" y="1050677"/>
            <a:ext cx="4191000" cy="40978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FD6F57-F8D0-494A-A461-A05057362E3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02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F3C94DC-BC3D-4914-BCEA-9BADE3C91715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D3B89C71-934D-411D-A2EA-05C70F77FCCA}"/>
              </a:ext>
            </a:extLst>
          </p:cNvPr>
          <p:cNvSpPr/>
          <p:nvPr userDrawn="1"/>
        </p:nvSpPr>
        <p:spPr>
          <a:xfrm>
            <a:off x="3564087" y="505131"/>
            <a:ext cx="5063826" cy="4951296"/>
          </a:xfrm>
          <a:prstGeom prst="triangle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A837D7F3-A47E-4687-B46E-2D3048C16002}"/>
              </a:ext>
            </a:extLst>
          </p:cNvPr>
          <p:cNvSpPr/>
          <p:nvPr userDrawn="1"/>
        </p:nvSpPr>
        <p:spPr>
          <a:xfrm rot="10800000">
            <a:off x="1390650" y="6496115"/>
            <a:ext cx="1493560" cy="146037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FE10A76B-7B22-4776-AAF9-D0EEE0D973D2}"/>
              </a:ext>
            </a:extLst>
          </p:cNvPr>
          <p:cNvSpPr/>
          <p:nvPr userDrawn="1"/>
        </p:nvSpPr>
        <p:spPr>
          <a:xfrm>
            <a:off x="11153775" y="1013971"/>
            <a:ext cx="2076450" cy="203030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0425897-AA01-4101-B050-A034992317B0}"/>
              </a:ext>
            </a:extLst>
          </p:cNvPr>
          <p:cNvSpPr/>
          <p:nvPr userDrawn="1"/>
        </p:nvSpPr>
        <p:spPr>
          <a:xfrm rot="10800000">
            <a:off x="-414337" y="-187450"/>
            <a:ext cx="2386788" cy="2333749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1DC1ADFB-E837-4D7F-B9F3-657D2F4ACAB6}"/>
              </a:ext>
            </a:extLst>
          </p:cNvPr>
          <p:cNvSpPr/>
          <p:nvPr userDrawn="1"/>
        </p:nvSpPr>
        <p:spPr>
          <a:xfrm rot="5400000">
            <a:off x="9449232" y="5270665"/>
            <a:ext cx="883117" cy="86349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34BB7AD-2674-4436-98EF-FC7061F098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8000" y="3959372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8546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E3D9E87-D3B4-4F53-99F3-7438B7E4D4AB}"/>
              </a:ext>
            </a:extLst>
          </p:cNvPr>
          <p:cNvSpPr/>
          <p:nvPr userDrawn="1"/>
        </p:nvSpPr>
        <p:spPr>
          <a:xfrm rot="18893364">
            <a:off x="4380710" y="1706822"/>
            <a:ext cx="3444573" cy="34445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D21FE1-F1E4-4E14-BF8F-A4D4ED823FBC}"/>
              </a:ext>
            </a:extLst>
          </p:cNvPr>
          <p:cNvSpPr/>
          <p:nvPr userDrawn="1"/>
        </p:nvSpPr>
        <p:spPr>
          <a:xfrm rot="18893364">
            <a:off x="4161891" y="1495013"/>
            <a:ext cx="3868219" cy="386821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76C3FD-32D6-4E41-B7F5-97F8A47A3D0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03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DD83EE6-28E8-42E1-9D1D-CEA16A3EF647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2CCFA9F-ED6D-4706-AB87-12B0B7099A55}"/>
              </a:ext>
            </a:extLst>
          </p:cNvPr>
          <p:cNvSpPr/>
          <p:nvPr userDrawn="1"/>
        </p:nvSpPr>
        <p:spPr>
          <a:xfrm rot="18893364">
            <a:off x="-897505" y="-513190"/>
            <a:ext cx="2663805" cy="2663805"/>
          </a:xfrm>
          <a:prstGeom prst="rect">
            <a:avLst/>
          </a:prstGeom>
          <a:solidFill>
            <a:srgbClr val="A4A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53FD0E-8CED-473A-8132-8C32D5EB7E41}"/>
              </a:ext>
            </a:extLst>
          </p:cNvPr>
          <p:cNvSpPr/>
          <p:nvPr userDrawn="1"/>
        </p:nvSpPr>
        <p:spPr>
          <a:xfrm rot="18893364">
            <a:off x="725976" y="6497388"/>
            <a:ext cx="1300124" cy="1300124"/>
          </a:xfrm>
          <a:prstGeom prst="rect">
            <a:avLst/>
          </a:prstGeom>
          <a:solidFill>
            <a:srgbClr val="C3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6A2882-5AAA-4796-ACBF-11DE20417AB5}"/>
              </a:ext>
            </a:extLst>
          </p:cNvPr>
          <p:cNvSpPr/>
          <p:nvPr userDrawn="1"/>
        </p:nvSpPr>
        <p:spPr>
          <a:xfrm rot="18893364">
            <a:off x="11407699" y="1261300"/>
            <a:ext cx="1568601" cy="156860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5BF0DA-9E98-46CA-BC5A-2F733F99C372}"/>
              </a:ext>
            </a:extLst>
          </p:cNvPr>
          <p:cNvSpPr/>
          <p:nvPr userDrawn="1"/>
        </p:nvSpPr>
        <p:spPr>
          <a:xfrm rot="18893364">
            <a:off x="9270159" y="5188596"/>
            <a:ext cx="861175" cy="861175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44B3714-021E-44F1-A9C0-8DB23D7B89EA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101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>
            <a:extLst>
              <a:ext uri="{FF2B5EF4-FFF2-40B4-BE49-F238E27FC236}">
                <a16:creationId xmlns:a16="http://schemas.microsoft.com/office/drawing/2014/main" id="{F4B8A56B-7F99-43EE-87F0-42D96BE6E0C1}"/>
              </a:ext>
            </a:extLst>
          </p:cNvPr>
          <p:cNvSpPr>
            <a:spLocks noChangeAspect="1"/>
          </p:cNvSpPr>
          <p:nvPr userDrawn="1"/>
        </p:nvSpPr>
        <p:spPr>
          <a:xfrm>
            <a:off x="3870642" y="1106412"/>
            <a:ext cx="4450715" cy="4238776"/>
          </a:xfrm>
          <a:prstGeom prst="pen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7A4933-BE2B-4B78-BB0B-EFF272C4458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04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3394E7-E5C6-4B02-8A31-9C03D9C6FA0B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>
            <a:extLst>
              <a:ext uri="{FF2B5EF4-FFF2-40B4-BE49-F238E27FC236}">
                <a16:creationId xmlns:a16="http://schemas.microsoft.com/office/drawing/2014/main" id="{9FDAE5AE-1C3F-4A93-B305-B77CDC3F4BE2}"/>
              </a:ext>
            </a:extLst>
          </p:cNvPr>
          <p:cNvSpPr>
            <a:spLocks noChangeAspect="1"/>
          </p:cNvSpPr>
          <p:nvPr userDrawn="1"/>
        </p:nvSpPr>
        <p:spPr>
          <a:xfrm>
            <a:off x="3575685" y="806045"/>
            <a:ext cx="5040628" cy="4800598"/>
          </a:xfrm>
          <a:prstGeom prst="pentagon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五边形 9">
            <a:extLst>
              <a:ext uri="{FF2B5EF4-FFF2-40B4-BE49-F238E27FC236}">
                <a16:creationId xmlns:a16="http://schemas.microsoft.com/office/drawing/2014/main" id="{8B831D4E-CDC6-4513-9163-9BB77DDB0516}"/>
              </a:ext>
            </a:extLst>
          </p:cNvPr>
          <p:cNvSpPr>
            <a:spLocks noChangeAspect="1"/>
          </p:cNvSpPr>
          <p:nvPr userDrawn="1"/>
        </p:nvSpPr>
        <p:spPr>
          <a:xfrm rot="18978551">
            <a:off x="1199607" y="5189314"/>
            <a:ext cx="1114961" cy="1061868"/>
          </a:xfrm>
          <a:prstGeom prst="pentag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五边形 10">
            <a:extLst>
              <a:ext uri="{FF2B5EF4-FFF2-40B4-BE49-F238E27FC236}">
                <a16:creationId xmlns:a16="http://schemas.microsoft.com/office/drawing/2014/main" id="{25618009-D285-438D-BF60-F87BDBE0685A}"/>
              </a:ext>
            </a:extLst>
          </p:cNvPr>
          <p:cNvSpPr>
            <a:spLocks noChangeAspect="1"/>
          </p:cNvSpPr>
          <p:nvPr userDrawn="1"/>
        </p:nvSpPr>
        <p:spPr>
          <a:xfrm>
            <a:off x="-1122630" y="516786"/>
            <a:ext cx="2245259" cy="2138343"/>
          </a:xfrm>
          <a:prstGeom prst="pent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4A10CB81-B3E3-411C-90C9-3480A10EDB9B}"/>
              </a:ext>
            </a:extLst>
          </p:cNvPr>
          <p:cNvSpPr>
            <a:spLocks noChangeAspect="1"/>
          </p:cNvSpPr>
          <p:nvPr userDrawn="1"/>
        </p:nvSpPr>
        <p:spPr>
          <a:xfrm rot="6589711">
            <a:off x="10153440" y="4944146"/>
            <a:ext cx="2774574" cy="2642453"/>
          </a:xfrm>
          <a:prstGeom prst="pentagon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边形 12">
            <a:extLst>
              <a:ext uri="{FF2B5EF4-FFF2-40B4-BE49-F238E27FC236}">
                <a16:creationId xmlns:a16="http://schemas.microsoft.com/office/drawing/2014/main" id="{D251409D-FDB9-430B-A00F-D4A65811924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9654125" y="-530934"/>
            <a:ext cx="1114961" cy="1061868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63A1AFEA-57CF-4E71-AF6C-91E549CCF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3424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>
            <a:extLst>
              <a:ext uri="{FF2B5EF4-FFF2-40B4-BE49-F238E27FC236}">
                <a16:creationId xmlns:a16="http://schemas.microsoft.com/office/drawing/2014/main" id="{03B97F61-153E-4B6E-8D40-C8B9A7E64D6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3978962" y="1603967"/>
            <a:ext cx="4234076" cy="365006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B2B8D9-D400-4BD8-9CF6-DCEAAC82BDD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05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285F31B-D145-4BD9-A54B-96E8E681B170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六边形 9">
            <a:extLst>
              <a:ext uri="{FF2B5EF4-FFF2-40B4-BE49-F238E27FC236}">
                <a16:creationId xmlns:a16="http://schemas.microsoft.com/office/drawing/2014/main" id="{883EB526-2712-4265-9BF4-5874AAB98515}"/>
              </a:ext>
            </a:extLst>
          </p:cNvPr>
          <p:cNvSpPr/>
          <p:nvPr userDrawn="1"/>
        </p:nvSpPr>
        <p:spPr>
          <a:xfrm rot="16200000">
            <a:off x="3695701" y="1359776"/>
            <a:ext cx="4800598" cy="4138446"/>
          </a:xfrm>
          <a:prstGeom prst="hex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C7D4DE0F-D1AF-4276-ADBB-A15A5BFE8CB9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-687663" y="4872077"/>
            <a:ext cx="2798353" cy="2412373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DFA316F4-7F98-4275-AAEF-578596A20622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480973" y="5159003"/>
            <a:ext cx="1015781" cy="875673"/>
          </a:xfrm>
          <a:prstGeom prst="hexag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219BA2AF-DF75-4C32-85E3-CB62BA8F756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1493500" y="210644"/>
            <a:ext cx="1397000" cy="1204310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A86D27D2-3D87-4A30-89B6-7FAFD15E7EA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41459" y="-437837"/>
            <a:ext cx="1015781" cy="875673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BD5DBA0-D1E0-4B8B-AF12-F77A29B64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3338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七边形 5">
            <a:extLst>
              <a:ext uri="{FF2B5EF4-FFF2-40B4-BE49-F238E27FC236}">
                <a16:creationId xmlns:a16="http://schemas.microsoft.com/office/drawing/2014/main" id="{60753701-EC64-455B-B060-1320051E3FE3}"/>
              </a:ext>
            </a:extLst>
          </p:cNvPr>
          <p:cNvSpPr>
            <a:spLocks noChangeAspect="1"/>
          </p:cNvSpPr>
          <p:nvPr userDrawn="1"/>
        </p:nvSpPr>
        <p:spPr>
          <a:xfrm>
            <a:off x="3972000" y="1047224"/>
            <a:ext cx="4248000" cy="424800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CBE861-C433-4078-A9A5-2C401EE3B270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06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3DD6575-0576-4AFA-9BC4-891ADAB845BD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七边形 9">
            <a:extLst>
              <a:ext uri="{FF2B5EF4-FFF2-40B4-BE49-F238E27FC236}">
                <a16:creationId xmlns:a16="http://schemas.microsoft.com/office/drawing/2014/main" id="{C48532B4-0A1B-49CC-99AA-FE75395721EF}"/>
              </a:ext>
            </a:extLst>
          </p:cNvPr>
          <p:cNvSpPr/>
          <p:nvPr userDrawn="1"/>
        </p:nvSpPr>
        <p:spPr>
          <a:xfrm rot="1563509">
            <a:off x="10682028" y="-776191"/>
            <a:ext cx="3268663" cy="3268663"/>
          </a:xfrm>
          <a:prstGeom prst="heptag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七边形 10">
            <a:extLst>
              <a:ext uri="{FF2B5EF4-FFF2-40B4-BE49-F238E27FC236}">
                <a16:creationId xmlns:a16="http://schemas.microsoft.com/office/drawing/2014/main" id="{32356412-5283-4799-9197-98AEACE613AC}"/>
              </a:ext>
            </a:extLst>
          </p:cNvPr>
          <p:cNvSpPr/>
          <p:nvPr userDrawn="1"/>
        </p:nvSpPr>
        <p:spPr>
          <a:xfrm>
            <a:off x="1384129" y="5078241"/>
            <a:ext cx="1047921" cy="1047921"/>
          </a:xfrm>
          <a:prstGeom prst="heptag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七边形 11">
            <a:extLst>
              <a:ext uri="{FF2B5EF4-FFF2-40B4-BE49-F238E27FC236}">
                <a16:creationId xmlns:a16="http://schemas.microsoft.com/office/drawing/2014/main" id="{4E421018-60A0-4F10-A9A6-A6EE3BBD8BF9}"/>
              </a:ext>
            </a:extLst>
          </p:cNvPr>
          <p:cNvSpPr/>
          <p:nvPr userDrawn="1"/>
        </p:nvSpPr>
        <p:spPr>
          <a:xfrm rot="20151602">
            <a:off x="-1111336" y="360448"/>
            <a:ext cx="2222671" cy="2222671"/>
          </a:xfrm>
          <a:prstGeom prst="heptag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七边形 12">
            <a:extLst>
              <a:ext uri="{FF2B5EF4-FFF2-40B4-BE49-F238E27FC236}">
                <a16:creationId xmlns:a16="http://schemas.microsoft.com/office/drawing/2014/main" id="{9B17F2FA-61E0-4197-AD3A-2DE5104FF5C1}"/>
              </a:ext>
            </a:extLst>
          </p:cNvPr>
          <p:cNvSpPr/>
          <p:nvPr userDrawn="1"/>
        </p:nvSpPr>
        <p:spPr>
          <a:xfrm rot="20592885">
            <a:off x="8879510" y="6235700"/>
            <a:ext cx="2222671" cy="2222671"/>
          </a:xfrm>
          <a:prstGeom prst="heptag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七边形 13">
            <a:extLst>
              <a:ext uri="{FF2B5EF4-FFF2-40B4-BE49-F238E27FC236}">
                <a16:creationId xmlns:a16="http://schemas.microsoft.com/office/drawing/2014/main" id="{1C86E54A-170E-4CA4-BE8B-1118DA74B7C4}"/>
              </a:ext>
            </a:extLst>
          </p:cNvPr>
          <p:cNvSpPr>
            <a:spLocks noChangeAspect="1"/>
          </p:cNvSpPr>
          <p:nvPr userDrawn="1"/>
        </p:nvSpPr>
        <p:spPr>
          <a:xfrm>
            <a:off x="3683000" y="774700"/>
            <a:ext cx="4826000" cy="4826000"/>
          </a:xfrm>
          <a:prstGeom prst="hept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5976A4D-F088-4D08-ABB4-FDF23F9CA8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66909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5016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长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2CF8FAE-6DBB-42F8-A821-12D15C788E8C}"/>
              </a:ext>
            </a:extLst>
          </p:cNvPr>
          <p:cNvSpPr/>
          <p:nvPr userDrawn="1"/>
        </p:nvSpPr>
        <p:spPr>
          <a:xfrm>
            <a:off x="2" y="0"/>
            <a:ext cx="2835871" cy="6858000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958D3BC-E7F4-4914-8CAC-14D6BF0FFFB3}"/>
              </a:ext>
            </a:extLst>
          </p:cNvPr>
          <p:cNvSpPr/>
          <p:nvPr/>
        </p:nvSpPr>
        <p:spPr>
          <a:xfrm>
            <a:off x="609314" y="1962606"/>
            <a:ext cx="1617246" cy="293278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53FC77-9263-4C53-8F22-D64EBC3880B1}"/>
              </a:ext>
            </a:extLst>
          </p:cNvPr>
          <p:cNvSpPr/>
          <p:nvPr userDrawn="1"/>
        </p:nvSpPr>
        <p:spPr>
          <a:xfrm>
            <a:off x="2782511" y="612708"/>
            <a:ext cx="8695230" cy="563258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B3BEEB7-FA72-410F-B92D-7D208F847B83}"/>
              </a:ext>
            </a:extLst>
          </p:cNvPr>
          <p:cNvSpPr txBox="1"/>
          <p:nvPr/>
        </p:nvSpPr>
        <p:spPr>
          <a:xfrm>
            <a:off x="730724" y="2258512"/>
            <a:ext cx="1374427" cy="234097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C02326B7-0E5A-F24B-8BE7-D58545042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9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23B942-3F1B-403C-8E85-6382B206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17487"/>
            <a:ext cx="10858500" cy="8112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93AE5-CDDD-4CA4-8BCF-44DD4A714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1383BD-F3E7-403E-84A3-6F01BCC239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9A1635-4D35-4F49-9AAC-DA6F5F037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6FD9E9-D991-439F-8738-F1CD489BA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994C284-E105-48E5-B7ED-E6DDC39F64AA}"/>
              </a:ext>
            </a:extLst>
          </p:cNvPr>
          <p:cNvSpPr/>
          <p:nvPr userDrawn="1"/>
        </p:nvSpPr>
        <p:spPr>
          <a:xfrm>
            <a:off x="4749800" y="-45720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E9773E7-896B-4ABE-A918-DD345AEA7B33}"/>
              </a:ext>
            </a:extLst>
          </p:cNvPr>
          <p:cNvSpPr/>
          <p:nvPr userDrawn="1"/>
        </p:nvSpPr>
        <p:spPr>
          <a:xfrm>
            <a:off x="4572000" y="90932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82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1" r:id="rId9"/>
    <p:sldLayoutId id="2147483669" r:id="rId10"/>
    <p:sldLayoutId id="2147483671" r:id="rId11"/>
    <p:sldLayoutId id="2147483674" r:id="rId12"/>
    <p:sldLayoutId id="2147483654" r:id="rId13"/>
    <p:sldLayoutId id="2147483675" r:id="rId14"/>
    <p:sldLayoutId id="2147483672" r:id="rId15"/>
    <p:sldLayoutId id="2147483673" r:id="rId16"/>
    <p:sldLayoutId id="2147483659" r:id="rId17"/>
    <p:sldLayoutId id="2147483657" r:id="rId18"/>
    <p:sldLayoutId id="2147483676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0933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461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11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63.png"/><Relationship Id="rId9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11" Type="http://schemas.openxmlformats.org/officeDocument/2006/relationships/image" Target="../media/image73.png"/><Relationship Id="rId5" Type="http://schemas.openxmlformats.org/officeDocument/2006/relationships/image" Target="../media/image62.png"/><Relationship Id="rId10" Type="http://schemas.openxmlformats.org/officeDocument/2006/relationships/image" Target="../media/image72.png"/><Relationship Id="rId4" Type="http://schemas.openxmlformats.org/officeDocument/2006/relationships/image" Target="../media/image53.png"/><Relationship Id="rId9" Type="http://schemas.openxmlformats.org/officeDocument/2006/relationships/image" Target="../media/image70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0.png"/><Relationship Id="rId18" Type="http://schemas.openxmlformats.org/officeDocument/2006/relationships/image" Target="../media/image97.png"/><Relationship Id="rId26" Type="http://schemas.openxmlformats.org/officeDocument/2006/relationships/image" Target="../media/image500.png"/><Relationship Id="rId3" Type="http://schemas.openxmlformats.org/officeDocument/2006/relationships/image" Target="../media/image89.png"/><Relationship Id="rId21" Type="http://schemas.openxmlformats.org/officeDocument/2006/relationships/image" Target="../media/image31.png"/><Relationship Id="rId34" Type="http://schemas.openxmlformats.org/officeDocument/2006/relationships/image" Target="../media/image106.png"/><Relationship Id="rId7" Type="http://schemas.openxmlformats.org/officeDocument/2006/relationships/image" Target="../media/image670.png"/><Relationship Id="rId12" Type="http://schemas.openxmlformats.org/officeDocument/2006/relationships/image" Target="../media/image93.png"/><Relationship Id="rId17" Type="http://schemas.openxmlformats.org/officeDocument/2006/relationships/image" Target="../media/image410.png"/><Relationship Id="rId25" Type="http://schemas.openxmlformats.org/officeDocument/2006/relationships/image" Target="../media/image490.png"/><Relationship Id="rId33" Type="http://schemas.openxmlformats.org/officeDocument/2006/relationships/image" Target="../media/image10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96.png"/><Relationship Id="rId20" Type="http://schemas.openxmlformats.org/officeDocument/2006/relationships/image" Target="../media/image700.png"/><Relationship Id="rId29" Type="http://schemas.openxmlformats.org/officeDocument/2006/relationships/image" Target="../media/image4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0.png"/><Relationship Id="rId11" Type="http://schemas.openxmlformats.org/officeDocument/2006/relationships/image" Target="../media/image92.png"/><Relationship Id="rId24" Type="http://schemas.openxmlformats.org/officeDocument/2006/relationships/image" Target="../media/image99.png"/><Relationship Id="rId32" Type="http://schemas.openxmlformats.org/officeDocument/2006/relationships/image" Target="../media/image104.png"/><Relationship Id="rId5" Type="http://schemas.openxmlformats.org/officeDocument/2006/relationships/image" Target="../media/image36.png"/><Relationship Id="rId15" Type="http://schemas.openxmlformats.org/officeDocument/2006/relationships/image" Target="../media/image95.png"/><Relationship Id="rId23" Type="http://schemas.openxmlformats.org/officeDocument/2006/relationships/image" Target="../media/image98.png"/><Relationship Id="rId28" Type="http://schemas.openxmlformats.org/officeDocument/2006/relationships/image" Target="../media/image101.png"/><Relationship Id="rId10" Type="http://schemas.openxmlformats.org/officeDocument/2006/relationships/image" Target="../media/image610.png"/><Relationship Id="rId19" Type="http://schemas.openxmlformats.org/officeDocument/2006/relationships/image" Target="../media/image430.png"/><Relationship Id="rId31" Type="http://schemas.openxmlformats.org/officeDocument/2006/relationships/image" Target="../media/image103.png"/><Relationship Id="rId4" Type="http://schemas.openxmlformats.org/officeDocument/2006/relationships/image" Target="../media/image400.png"/><Relationship Id="rId9" Type="http://schemas.openxmlformats.org/officeDocument/2006/relationships/image" Target="../media/image91.png"/><Relationship Id="rId14" Type="http://schemas.openxmlformats.org/officeDocument/2006/relationships/image" Target="../media/image94.png"/><Relationship Id="rId22" Type="http://schemas.openxmlformats.org/officeDocument/2006/relationships/image" Target="../media/image33.png"/><Relationship Id="rId27" Type="http://schemas.openxmlformats.org/officeDocument/2006/relationships/image" Target="../media/image100.png"/><Relationship Id="rId30" Type="http://schemas.openxmlformats.org/officeDocument/2006/relationships/image" Target="../media/image102.png"/><Relationship Id="rId8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8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730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png"/><Relationship Id="rId5" Type="http://schemas.openxmlformats.org/officeDocument/2006/relationships/image" Target="../media/image750.png"/><Relationship Id="rId4" Type="http://schemas.openxmlformats.org/officeDocument/2006/relationships/image" Target="../media/image740.png"/><Relationship Id="rId9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11" Type="http://schemas.openxmlformats.org/officeDocument/2006/relationships/image" Target="../media/image5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0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3FDA94B7-63AB-4449-B259-ABBFB1BD1237}"/>
              </a:ext>
            </a:extLst>
          </p:cNvPr>
          <p:cNvSpPr/>
          <p:nvPr/>
        </p:nvSpPr>
        <p:spPr>
          <a:xfrm>
            <a:off x="6763445" y="5206812"/>
            <a:ext cx="2072329" cy="45345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2023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年</a:t>
            </a: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02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月</a:t>
            </a: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23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日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E993F5B2-B1FA-4937-8A72-4D85BD9C8F1B}"/>
              </a:ext>
            </a:extLst>
          </p:cNvPr>
          <p:cNvSpPr/>
          <p:nvPr/>
        </p:nvSpPr>
        <p:spPr>
          <a:xfrm>
            <a:off x="7150366" y="4175765"/>
            <a:ext cx="1298489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800" dirty="0">
                <a:solidFill>
                  <a:schemeClr val="accent1"/>
                </a:solidFill>
                <a:cs typeface="+mn-ea"/>
                <a:sym typeface="+mn-lt"/>
              </a:rPr>
              <a:t>施崭</a:t>
            </a:r>
            <a:endParaRPr lang="en-US" altLang="zh-CN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B450EC-372C-4B17-8EBF-7BA40772B064}"/>
              </a:ext>
            </a:extLst>
          </p:cNvPr>
          <p:cNvSpPr txBox="1"/>
          <p:nvPr/>
        </p:nvSpPr>
        <p:spPr>
          <a:xfrm>
            <a:off x="3878823" y="748907"/>
            <a:ext cx="8088566" cy="2767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altLang="zh-CN" sz="3700" b="1" dirty="0">
                <a:solidFill>
                  <a:schemeClr val="accent1"/>
                </a:solidFill>
                <a:cs typeface="+mn-ea"/>
              </a:rPr>
              <a:t>Discriminative Feature Guided GNN-based Fraud Detector to Against Inconsistencies in Heterogeneous Fraud Graph</a:t>
            </a:r>
            <a:endParaRPr lang="zh-CN" altLang="en-US" sz="3700" b="1" dirty="0">
              <a:solidFill>
                <a:schemeClr val="accent1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9178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5753BA-7343-4A77-AB70-7B9F0107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640096-4A04-49A6-969B-CA986C4F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Attribution Generation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7E39CA2-6291-A357-BEC9-726D6089D90C}"/>
              </a:ext>
            </a:extLst>
          </p:cNvPr>
          <p:cNvSpPr txBox="1"/>
          <p:nvPr/>
        </p:nvSpPr>
        <p:spPr>
          <a:xfrm>
            <a:off x="508820" y="1293491"/>
            <a:ext cx="4968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3" panose="05040102010807070707" pitchFamily="18" charset="2"/>
              </a:rPr>
              <a:t>在单关系下的子图中揭露可疑性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3D2748F-933F-4246-537C-352AB02ABAC9}"/>
              </a:ext>
            </a:extLst>
          </p:cNvPr>
          <p:cNvSpPr txBox="1"/>
          <p:nvPr/>
        </p:nvSpPr>
        <p:spPr>
          <a:xfrm>
            <a:off x="525664" y="2024672"/>
            <a:ext cx="5876806" cy="3366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具有</a:t>
            </a:r>
            <a:r>
              <a:rPr lang="zh-CN" altLang="en-US" b="1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现实意义的各种关系</a:t>
            </a: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，如“同一用户”“同一时间”“同一星级”可以在图中发掘出更多的价值</a:t>
            </a:r>
            <a:endParaRPr lang="en-US" altLang="zh-CN" spc="100" dirty="0">
              <a:latin typeface="微软雅黑" panose="020B0503020204020204" pitchFamily="34" charset="-122"/>
              <a:ea typeface="微软雅黑" panose="020B0503020204020204" pitchFamily="34" charset="-122"/>
              <a:sym typeface="Wingdings 3" panose="05040102010807070707" pitchFamily="18" charset="2"/>
            </a:endParaRPr>
          </a:p>
          <a:p>
            <a:pPr>
              <a:lnSpc>
                <a:spcPct val="150000"/>
              </a:lnSpc>
            </a:pPr>
            <a:endParaRPr lang="en-US" altLang="zh-CN" spc="100" dirty="0">
              <a:latin typeface="微软雅黑" panose="020B0503020204020204" pitchFamily="34" charset="-122"/>
              <a:ea typeface="微软雅黑" panose="020B0503020204020204" pitchFamily="34" charset="-122"/>
              <a:sym typeface="Wingdings 3" panose="050401020108070707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spc="1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</a:t>
            </a: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“这个用户经常有欺诈行为”</a:t>
            </a:r>
            <a:endParaRPr lang="en-US" altLang="zh-CN" spc="100" dirty="0">
              <a:latin typeface="微软雅黑" panose="020B0503020204020204" pitchFamily="34" charset="-122"/>
              <a:ea typeface="微软雅黑" panose="020B0503020204020204" pitchFamily="34" charset="-122"/>
              <a:sym typeface="Wingdings 3" panose="05040102010807070707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zh-CN" b="1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   </a:t>
            </a: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“这个时间段可能发生了有组织的水军行为”</a:t>
            </a:r>
            <a:endParaRPr lang="en-US" altLang="zh-CN" spc="100" dirty="0">
              <a:latin typeface="微软雅黑" panose="020B0503020204020204" pitchFamily="34" charset="-122"/>
              <a:ea typeface="微软雅黑" panose="020B0503020204020204" pitchFamily="34" charset="-122"/>
              <a:sym typeface="Wingdings 3" panose="05040102010807070707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zh-CN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   </a:t>
            </a: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“这个商品曾被欺诈者攻击过”</a:t>
            </a:r>
            <a:endParaRPr lang="en-US" altLang="zh-CN" spc="100" dirty="0">
              <a:latin typeface="微软雅黑" panose="020B0503020204020204" pitchFamily="34" charset="-122"/>
              <a:ea typeface="微软雅黑" panose="020B0503020204020204" pitchFamily="34" charset="-122"/>
              <a:sym typeface="Wingdings 3" panose="05040102010807070707" pitchFamily="18" charset="2"/>
            </a:endParaRPr>
          </a:p>
          <a:p>
            <a:pPr>
              <a:lnSpc>
                <a:spcPct val="150000"/>
              </a:lnSpc>
            </a:pPr>
            <a:endParaRPr lang="en-US" altLang="zh-CN" spc="100" dirty="0">
              <a:latin typeface="微软雅黑" panose="020B0503020204020204" pitchFamily="34" charset="-122"/>
              <a:ea typeface="微软雅黑" panose="020B0503020204020204" pitchFamily="34" charset="-122"/>
              <a:sym typeface="Wingdings 3" panose="050401020108070707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spc="1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</a:t>
            </a: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将“关系”具现化为</a:t>
            </a:r>
            <a:r>
              <a:rPr lang="zh-CN" altLang="en-US" b="1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异构节点</a:t>
            </a: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，挖掘其上的可疑性。</a:t>
            </a:r>
            <a:endParaRPr lang="en-US" altLang="zh-CN" b="1" spc="100" dirty="0">
              <a:latin typeface="微软雅黑" panose="020B0503020204020204" pitchFamily="34" charset="-122"/>
              <a:ea typeface="微软雅黑" panose="020B0503020204020204" pitchFamily="34" charset="-122"/>
              <a:sym typeface="Wingdings 3" panose="05040102010807070707" pitchFamily="18" charset="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FA11D6-2BB0-2347-F6FC-91C795639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199" y="1223432"/>
            <a:ext cx="2072347" cy="47116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DA3C291B-A6B7-6F11-5AAB-C4C2AA247CE2}"/>
                  </a:ext>
                </a:extLst>
              </p:cNvPr>
              <p:cNvSpPr/>
              <p:nvPr/>
            </p:nvSpPr>
            <p:spPr>
              <a:xfrm>
                <a:off x="7029502" y="2062385"/>
                <a:ext cx="326081" cy="326083"/>
              </a:xfrm>
              <a:prstGeom prst="ellipse">
                <a:avLst/>
              </a:prstGeom>
              <a:solidFill>
                <a:srgbClr val="DAC1D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dirty="0">
                  <a:latin typeface="Britannic Bold" panose="020B0903060703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DA3C291B-A6B7-6F11-5AAB-C4C2AA247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02" y="2062385"/>
                <a:ext cx="326081" cy="32608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8AB9E40A-5352-171F-17C7-5CF5E35E33C5}"/>
                  </a:ext>
                </a:extLst>
              </p:cNvPr>
              <p:cNvSpPr/>
              <p:nvPr/>
            </p:nvSpPr>
            <p:spPr>
              <a:xfrm>
                <a:off x="7785388" y="1562193"/>
                <a:ext cx="326081" cy="326083"/>
              </a:xfrm>
              <a:prstGeom prst="ellipse">
                <a:avLst/>
              </a:prstGeom>
              <a:solidFill>
                <a:srgbClr val="BDD7E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Britannic Bold" panose="020B0903060703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8AB9E40A-5352-171F-17C7-5CF5E35E3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388" y="1562193"/>
                <a:ext cx="326081" cy="326083"/>
              </a:xfrm>
              <a:prstGeom prst="ellipse">
                <a:avLst/>
              </a:prstGeom>
              <a:blipFill>
                <a:blip r:embed="rId6"/>
                <a:stretch>
                  <a:fillRect l="-10526" r="-1754" b="-350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1765DA2C-A7E1-AE83-8D37-1572AEF41B2C}"/>
                  </a:ext>
                </a:extLst>
              </p:cNvPr>
              <p:cNvSpPr/>
              <p:nvPr/>
            </p:nvSpPr>
            <p:spPr>
              <a:xfrm>
                <a:off x="8279833" y="2124227"/>
                <a:ext cx="326081" cy="326083"/>
              </a:xfrm>
              <a:prstGeom prst="ellipse">
                <a:avLst/>
              </a:prstGeom>
              <a:solidFill>
                <a:srgbClr val="BDD7E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Britannic Bold" panose="020B0903060703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1765DA2C-A7E1-AE83-8D37-1572AEF41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833" y="2124227"/>
                <a:ext cx="326081" cy="326083"/>
              </a:xfrm>
              <a:prstGeom prst="ellipse">
                <a:avLst/>
              </a:prstGeom>
              <a:blipFill>
                <a:blip r:embed="rId7"/>
                <a:stretch>
                  <a:fillRect l="-10526" r="-3509" b="-350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84A1DFF6-D3C0-4A2C-3FCE-F5BF0DCA82C4}"/>
                  </a:ext>
                </a:extLst>
              </p:cNvPr>
              <p:cNvSpPr/>
              <p:nvPr/>
            </p:nvSpPr>
            <p:spPr>
              <a:xfrm>
                <a:off x="7744331" y="2650759"/>
                <a:ext cx="326081" cy="326083"/>
              </a:xfrm>
              <a:prstGeom prst="ellipse">
                <a:avLst/>
              </a:prstGeom>
              <a:solidFill>
                <a:srgbClr val="BDD7E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Britannic Bold" panose="020B0903060703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84A1DFF6-D3C0-4A2C-3FCE-F5BF0DCA8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331" y="2650759"/>
                <a:ext cx="326081" cy="326083"/>
              </a:xfrm>
              <a:prstGeom prst="ellipse">
                <a:avLst/>
              </a:prstGeom>
              <a:blipFill>
                <a:blip r:embed="rId8"/>
                <a:stretch>
                  <a:fillRect l="-10526" r="-3509" b="-535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31D94FF-2D4D-47AB-4AB1-E1C964ECB021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7355583" y="2225427"/>
            <a:ext cx="924250" cy="618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E5ED0FC-408E-D1C6-5C01-05C68B83E604}"/>
              </a:ext>
            </a:extLst>
          </p:cNvPr>
          <p:cNvCxnSpPr>
            <a:cxnSpLocks/>
            <a:stCxn id="5" idx="6"/>
            <a:endCxn id="7" idx="4"/>
          </p:cNvCxnSpPr>
          <p:nvPr/>
        </p:nvCxnSpPr>
        <p:spPr>
          <a:xfrm flipV="1">
            <a:off x="7355583" y="1888276"/>
            <a:ext cx="592846" cy="3371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E8E0EB2-0D79-D9C3-940C-7F22A77F069B}"/>
              </a:ext>
            </a:extLst>
          </p:cNvPr>
          <p:cNvCxnSpPr>
            <a:cxnSpLocks/>
            <a:stCxn id="9" idx="0"/>
            <a:endCxn id="5" idx="6"/>
          </p:cNvCxnSpPr>
          <p:nvPr/>
        </p:nvCxnSpPr>
        <p:spPr>
          <a:xfrm flipH="1" flipV="1">
            <a:off x="7355583" y="2225427"/>
            <a:ext cx="551789" cy="425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02A5CDD-2BEE-203D-DABD-C12F54097F22}"/>
                  </a:ext>
                </a:extLst>
              </p:cNvPr>
              <p:cNvSpPr/>
              <p:nvPr/>
            </p:nvSpPr>
            <p:spPr>
              <a:xfrm>
                <a:off x="7029502" y="4346473"/>
                <a:ext cx="326081" cy="326083"/>
              </a:xfrm>
              <a:prstGeom prst="ellipse">
                <a:avLst/>
              </a:prstGeom>
              <a:solidFill>
                <a:srgbClr val="DBC2D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dirty="0">
                  <a:latin typeface="Britannic Bold" panose="020B0903060703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02A5CDD-2BEE-203D-DABD-C12F5409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02" y="4346473"/>
                <a:ext cx="326081" cy="32608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1B57ACC1-71EC-1557-4BED-79B5BE076A02}"/>
                  </a:ext>
                </a:extLst>
              </p:cNvPr>
              <p:cNvSpPr/>
              <p:nvPr/>
            </p:nvSpPr>
            <p:spPr>
              <a:xfrm>
                <a:off x="7976803" y="3834889"/>
                <a:ext cx="326081" cy="326083"/>
              </a:xfrm>
              <a:prstGeom prst="ellipse">
                <a:avLst/>
              </a:prstGeom>
              <a:solidFill>
                <a:srgbClr val="BDD7E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Britannic Bold" panose="020B0903060703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1B57ACC1-71EC-1557-4BED-79B5BE076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803" y="3834889"/>
                <a:ext cx="326081" cy="326083"/>
              </a:xfrm>
              <a:prstGeom prst="ellipse">
                <a:avLst/>
              </a:prstGeom>
              <a:blipFill>
                <a:blip r:embed="rId10"/>
                <a:stretch>
                  <a:fillRect l="-12500" r="-3571" b="-350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057DB5D1-0678-A214-A7DF-C9C952E7BE6F}"/>
                  </a:ext>
                </a:extLst>
              </p:cNvPr>
              <p:cNvSpPr/>
              <p:nvPr/>
            </p:nvSpPr>
            <p:spPr>
              <a:xfrm>
                <a:off x="8368202" y="4416923"/>
                <a:ext cx="326081" cy="326083"/>
              </a:xfrm>
              <a:prstGeom prst="ellipse">
                <a:avLst/>
              </a:prstGeom>
              <a:solidFill>
                <a:srgbClr val="BDD7E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Britannic Bold" panose="020B0903060703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057DB5D1-0678-A214-A7DF-C9C952E7B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202" y="4416923"/>
                <a:ext cx="326081" cy="326083"/>
              </a:xfrm>
              <a:prstGeom prst="ellipse">
                <a:avLst/>
              </a:prstGeom>
              <a:blipFill>
                <a:blip r:embed="rId11"/>
                <a:stretch>
                  <a:fillRect l="-12500" r="-5357" b="-535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A7375AC9-881E-22DD-2B78-C2140A9A97C9}"/>
                  </a:ext>
                </a:extLst>
              </p:cNvPr>
              <p:cNvSpPr/>
              <p:nvPr/>
            </p:nvSpPr>
            <p:spPr>
              <a:xfrm>
                <a:off x="7943412" y="4963642"/>
                <a:ext cx="326081" cy="326083"/>
              </a:xfrm>
              <a:prstGeom prst="ellipse">
                <a:avLst/>
              </a:prstGeom>
              <a:solidFill>
                <a:srgbClr val="BDD7E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Britannic Bold" panose="020B0903060703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A7375AC9-881E-22DD-2B78-C2140A9A97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412" y="4963642"/>
                <a:ext cx="326081" cy="326083"/>
              </a:xfrm>
              <a:prstGeom prst="ellipse">
                <a:avLst/>
              </a:prstGeom>
              <a:blipFill>
                <a:blip r:embed="rId12"/>
                <a:stretch>
                  <a:fillRect l="-12281" r="-3509" b="-350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D2AD47E-7D37-15ED-1744-C04959E0BC50}"/>
              </a:ext>
            </a:extLst>
          </p:cNvPr>
          <p:cNvCxnSpPr>
            <a:cxnSpLocks/>
            <a:stCxn id="17" idx="6"/>
            <a:endCxn id="20" idx="2"/>
          </p:cNvCxnSpPr>
          <p:nvPr/>
        </p:nvCxnSpPr>
        <p:spPr>
          <a:xfrm>
            <a:off x="7355583" y="4509515"/>
            <a:ext cx="1012619" cy="7045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92D3FE3-D23D-6BAB-001F-31156019740A}"/>
              </a:ext>
            </a:extLst>
          </p:cNvPr>
          <p:cNvCxnSpPr>
            <a:cxnSpLocks/>
            <a:stCxn id="17" idx="6"/>
            <a:endCxn id="19" idx="3"/>
          </p:cNvCxnSpPr>
          <p:nvPr/>
        </p:nvCxnSpPr>
        <p:spPr>
          <a:xfrm flipV="1">
            <a:off x="7355583" y="4113218"/>
            <a:ext cx="668973" cy="39629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2758A3F-5BCE-7B4A-F8BE-9738CD73A0C2}"/>
              </a:ext>
            </a:extLst>
          </p:cNvPr>
          <p:cNvCxnSpPr>
            <a:cxnSpLocks/>
            <a:stCxn id="17" idx="6"/>
            <a:endCxn id="21" idx="1"/>
          </p:cNvCxnSpPr>
          <p:nvPr/>
        </p:nvCxnSpPr>
        <p:spPr>
          <a:xfrm>
            <a:off x="7355583" y="4509515"/>
            <a:ext cx="635582" cy="50188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01FF075-6468-4D7C-2990-E361F83438DC}"/>
              </a:ext>
            </a:extLst>
          </p:cNvPr>
          <p:cNvSpPr txBox="1"/>
          <p:nvPr/>
        </p:nvSpPr>
        <p:spPr>
          <a:xfrm>
            <a:off x="7040894" y="2933996"/>
            <a:ext cx="1732956" cy="3113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1400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Relation  Subgraph 1</a:t>
            </a:r>
            <a:endParaRPr lang="zh-CN" altLang="en-US" sz="1400" b="1" dirty="0">
              <a:solidFill>
                <a:prstClr val="black"/>
              </a:solidFill>
              <a:latin typeface="Cambria Math" panose="02040503050406030204" pitchFamily="18" charset="0"/>
              <a:ea typeface="等线" panose="0201060003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DE27AFB-DEA4-03C8-B2F7-177B5F6DC22F}"/>
              </a:ext>
            </a:extLst>
          </p:cNvPr>
          <p:cNvSpPr txBox="1"/>
          <p:nvPr/>
        </p:nvSpPr>
        <p:spPr>
          <a:xfrm>
            <a:off x="7152918" y="5206050"/>
            <a:ext cx="17911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1400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Relation  Subgraph 2</a:t>
            </a:r>
            <a:endParaRPr lang="zh-CN" altLang="en-US" sz="1400" b="1" dirty="0">
              <a:solidFill>
                <a:prstClr val="black"/>
              </a:solidFill>
              <a:latin typeface="Cambria Math" panose="02040503050406030204" pitchFamily="18" charset="0"/>
              <a:ea typeface="等线" panose="02010600030101010101" pitchFamily="2" charset="-122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AE3C719-891B-3184-0351-EDBF36942BC2}"/>
              </a:ext>
            </a:extLst>
          </p:cNvPr>
          <p:cNvCxnSpPr/>
          <p:nvPr/>
        </p:nvCxnSpPr>
        <p:spPr>
          <a:xfrm>
            <a:off x="8773850" y="3562466"/>
            <a:ext cx="61558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06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7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5753BA-7343-4A77-AB70-7B9F0107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640096-4A04-49A6-969B-CA986C4F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Attribution Generation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7E39CA2-6291-A357-BEC9-726D6089D90C}"/>
              </a:ext>
            </a:extLst>
          </p:cNvPr>
          <p:cNvSpPr txBox="1"/>
          <p:nvPr/>
        </p:nvSpPr>
        <p:spPr>
          <a:xfrm>
            <a:off x="508820" y="129349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3" panose="05040102010807070707" pitchFamily="18" charset="2"/>
              </a:rPr>
              <a:t>什么是可疑性？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3D2748F-933F-4246-537C-352AB02ABAC9}"/>
              </a:ext>
            </a:extLst>
          </p:cNvPr>
          <p:cNvSpPr txBox="1"/>
          <p:nvPr/>
        </p:nvSpPr>
        <p:spPr>
          <a:xfrm>
            <a:off x="525664" y="2024672"/>
            <a:ext cx="5876806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具有与正常节点</a:t>
            </a:r>
            <a:r>
              <a:rPr lang="zh-CN" altLang="en-US" b="1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距离越远、差距越显著</a:t>
            </a: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，则越可疑</a:t>
            </a:r>
            <a:endParaRPr lang="en-US" altLang="zh-CN" b="1" spc="100" dirty="0">
              <a:latin typeface="微软雅黑" panose="020B0503020204020204" pitchFamily="34" charset="-122"/>
              <a:ea typeface="微软雅黑" panose="020B0503020204020204" pitchFamily="34" charset="-122"/>
              <a:sym typeface="Wingdings 3" panose="050401020108070707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b="1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  本质</a:t>
            </a: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：</a:t>
            </a:r>
            <a:r>
              <a:rPr lang="zh-CN" altLang="en-US" spc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更显著的特征分布</a:t>
            </a:r>
            <a:endParaRPr lang="en-US" altLang="zh-CN" spc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3" panose="05040102010807070707" pitchFamily="18" charset="2"/>
            </a:endParaRPr>
          </a:p>
          <a:p>
            <a:pPr>
              <a:lnSpc>
                <a:spcPct val="150000"/>
              </a:lnSpc>
            </a:pPr>
            <a:endParaRPr lang="en-US" altLang="zh-CN" b="1" spc="100" dirty="0">
              <a:latin typeface="微软雅黑" panose="020B0503020204020204" pitchFamily="34" charset="-122"/>
              <a:ea typeface="微软雅黑" panose="020B0503020204020204" pitchFamily="34" charset="-122"/>
              <a:sym typeface="Wingdings 3" panose="05040102010807070707" pitchFamily="18" charset="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BAEAAA-E90E-84DA-D180-FC891F4347DB}"/>
              </a:ext>
            </a:extLst>
          </p:cNvPr>
          <p:cNvSpPr txBox="1"/>
          <p:nvPr/>
        </p:nvSpPr>
        <p:spPr>
          <a:xfrm>
            <a:off x="525663" y="3832022"/>
            <a:ext cx="6251359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捕获子图间的模式分布</a:t>
            </a:r>
            <a:endParaRPr lang="en-US" altLang="zh-CN" b="1" spc="100" dirty="0">
              <a:latin typeface="微软雅黑" panose="020B0503020204020204" pitchFamily="34" charset="-122"/>
              <a:ea typeface="微软雅黑" panose="020B0503020204020204" pitchFamily="34" charset="-122"/>
              <a:sym typeface="Wingdings 3" panose="050401020108070707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增加不同类间的特征差异</a:t>
            </a:r>
            <a:endParaRPr lang="en-US" altLang="zh-CN" spc="100" dirty="0">
              <a:latin typeface="微软雅黑" panose="020B0503020204020204" pitchFamily="34" charset="-122"/>
              <a:ea typeface="微软雅黑" panose="020B0503020204020204" pitchFamily="34" charset="-122"/>
              <a:sym typeface="Wingdings 3" panose="050401020108070707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缩小相同类间的特征差异</a:t>
            </a:r>
            <a:endParaRPr lang="en-US" altLang="zh-CN" spc="100" dirty="0">
              <a:latin typeface="微软雅黑" panose="020B0503020204020204" pitchFamily="34" charset="-122"/>
              <a:ea typeface="微软雅黑" panose="020B0503020204020204" pitchFamily="34" charset="-122"/>
              <a:sym typeface="Wingdings 3" panose="050401020108070707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b="1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目的：生成更具区分度的特征，用以指导邻居聚合的方向</a:t>
            </a:r>
            <a:endParaRPr lang="en-US" altLang="zh-CN" b="1" spc="100" dirty="0">
              <a:latin typeface="微软雅黑" panose="020B0503020204020204" pitchFamily="34" charset="-122"/>
              <a:ea typeface="微软雅黑" panose="020B0503020204020204" pitchFamily="34" charset="-122"/>
              <a:sym typeface="Wingdings 3" panose="05040102010807070707" pitchFamily="18" charset="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F7B77B-71A5-7E13-B332-4C61D0D320F3}"/>
              </a:ext>
            </a:extLst>
          </p:cNvPr>
          <p:cNvSpPr txBox="1"/>
          <p:nvPr/>
        </p:nvSpPr>
        <p:spPr>
          <a:xfrm>
            <a:off x="508820" y="3314577"/>
            <a:ext cx="386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FF0000"/>
                </a:solidFill>
              </a:rPr>
              <a:t>有监督对比学习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>
              <a:buClr>
                <a:srgbClr val="FFC000"/>
              </a:buClr>
            </a:pP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CCABF3-3D5E-830F-C2AF-6AF5C9B53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649" y="1408731"/>
            <a:ext cx="1932599" cy="44077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5A90A1-6C21-FFED-12BF-434A71B0B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992" y="1496985"/>
            <a:ext cx="1981372" cy="42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5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5753BA-7343-4A77-AB70-7B9F0107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640096-4A04-49A6-969B-CA986C4F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Attribution Generation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BAEAAA-E90E-84DA-D180-FC891F4347DB}"/>
              </a:ext>
            </a:extLst>
          </p:cNvPr>
          <p:cNvSpPr txBox="1"/>
          <p:nvPr/>
        </p:nvSpPr>
        <p:spPr>
          <a:xfrm>
            <a:off x="1955150" y="1926504"/>
            <a:ext cx="4032412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en-US" altLang="zh-CN" b="1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Context-level Contrast</a:t>
            </a:r>
          </a:p>
          <a:p>
            <a:pPr>
              <a:lnSpc>
                <a:spcPct val="150000"/>
              </a:lnSpc>
            </a:pPr>
            <a:r>
              <a:rPr lang="en-US" altLang="zh-CN" b="1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   </a:t>
            </a:r>
            <a:r>
              <a:rPr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与不同标签类别的全局上下文的对比</a:t>
            </a:r>
            <a:endParaRPr lang="en-US" altLang="zh-CN" sz="1600" spc="100" dirty="0">
              <a:latin typeface="微软雅黑" panose="020B0503020204020204" pitchFamily="34" charset="-122"/>
              <a:ea typeface="微软雅黑" panose="020B0503020204020204" pitchFamily="34" charset="-122"/>
              <a:sym typeface="Wingdings 3" panose="05040102010807070707" pitchFamily="18" charset="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72E9E8-08DD-7183-0252-2FC9426BC215}"/>
              </a:ext>
            </a:extLst>
          </p:cNvPr>
          <p:cNvSpPr txBox="1"/>
          <p:nvPr/>
        </p:nvSpPr>
        <p:spPr>
          <a:xfrm>
            <a:off x="562199" y="1217210"/>
            <a:ext cx="2288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4B7D2B"/>
                </a:solidFill>
              </a:rPr>
              <a:t>多尺度的对比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DE0C9C-04DF-34E6-EDAE-E6F969F69EDE}"/>
              </a:ext>
            </a:extLst>
          </p:cNvPr>
          <p:cNvSpPr txBox="1"/>
          <p:nvPr/>
        </p:nvSpPr>
        <p:spPr>
          <a:xfrm>
            <a:off x="5951677" y="1926504"/>
            <a:ext cx="4032412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en-US" altLang="zh-CN" b="1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Patch-level Contrast</a:t>
            </a:r>
          </a:p>
          <a:p>
            <a:pPr>
              <a:lnSpc>
                <a:spcPct val="150000"/>
              </a:lnSpc>
            </a:pPr>
            <a:r>
              <a:rPr lang="en-US" altLang="zh-CN" b="1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   </a:t>
            </a:r>
            <a:r>
              <a:rPr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与单关系下节点周围局部环境的对比</a:t>
            </a:r>
            <a:endParaRPr lang="en-US" altLang="zh-CN" spc="100" dirty="0">
              <a:latin typeface="微软雅黑" panose="020B0503020204020204" pitchFamily="34" charset="-122"/>
              <a:ea typeface="微软雅黑" panose="020B0503020204020204" pitchFamily="34" charset="-122"/>
              <a:sym typeface="Wingdings 3" panose="05040102010807070707" pitchFamily="18" charset="2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2FC644C6-5E18-319A-465F-79C54DE41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99" y="3211713"/>
            <a:ext cx="10778956" cy="22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6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5753BA-7343-4A77-AB70-7B9F0107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640096-4A04-49A6-969B-CA986C4F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Attribution Generation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9653B4F-F296-4CF5-AA58-54C12AB3C45F}"/>
              </a:ext>
            </a:extLst>
          </p:cNvPr>
          <p:cNvSpPr txBox="1"/>
          <p:nvPr/>
        </p:nvSpPr>
        <p:spPr>
          <a:xfrm>
            <a:off x="487250" y="1182691"/>
            <a:ext cx="5058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/>
              <a:t>Context-level Contrast</a:t>
            </a:r>
          </a:p>
          <a:p>
            <a:pPr>
              <a:buClr>
                <a:srgbClr val="FFC000"/>
              </a:buClr>
            </a:pPr>
            <a:r>
              <a:rPr lang="en-US" altLang="zh-CN" sz="2000" b="1" dirty="0"/>
              <a:t>    </a:t>
            </a:r>
            <a:r>
              <a:rPr lang="zh-CN" altLang="en-US" sz="1600" b="1" dirty="0">
                <a:solidFill>
                  <a:srgbClr val="02409A"/>
                </a:solidFill>
              </a:rPr>
              <a:t>对比学习</a:t>
            </a:r>
            <a:r>
              <a:rPr lang="zh-CN" altLang="en-US" sz="1600" b="1" spc="100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不同标签类别的全局上下文</a:t>
            </a:r>
            <a:endParaRPr lang="en-US" altLang="zh-CN" sz="2000" b="1" dirty="0">
              <a:solidFill>
                <a:srgbClr val="02409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文本框 257">
                <a:extLst>
                  <a:ext uri="{FF2B5EF4-FFF2-40B4-BE49-F238E27FC236}">
                    <a16:creationId xmlns:a16="http://schemas.microsoft.com/office/drawing/2014/main" id="{034E1BD9-CF6C-D461-6BE0-A46885297AB5}"/>
                  </a:ext>
                </a:extLst>
              </p:cNvPr>
              <p:cNvSpPr txBox="1"/>
              <p:nvPr/>
            </p:nvSpPr>
            <p:spPr>
              <a:xfrm>
                <a:off x="6361481" y="2228671"/>
                <a:ext cx="5128544" cy="1213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Relation Subgraph </a:t>
                </a:r>
                <a:endParaRPr lang="en-US" altLang="zh-CN" sz="1800" b="1" dirty="0">
                  <a:solidFill>
                    <a:srgbClr val="02409A"/>
                  </a:solidFill>
                </a:endParaRPr>
              </a:p>
              <a:p>
                <a:r>
                  <a:rPr lang="zh-CN" altLang="en-US" sz="1800" b="1" dirty="0">
                    <a:solidFill>
                      <a:srgbClr val="02409A"/>
                    </a:solidFill>
                  </a:rPr>
                  <a:t>       目标节点、异构节点、</a:t>
                </a:r>
                <a:r>
                  <a:rPr lang="en-US" altLang="zh-CN" sz="1800" b="1" dirty="0">
                    <a:solidFill>
                      <a:srgbClr val="02409A"/>
                    </a:solidFill>
                  </a:rPr>
                  <a:t>1-hop</a:t>
                </a:r>
                <a:r>
                  <a:rPr lang="zh-CN" altLang="en-US" sz="1800" b="1" dirty="0">
                    <a:solidFill>
                      <a:srgbClr val="02409A"/>
                    </a:solidFill>
                  </a:rPr>
                  <a:t>邻居</a:t>
                </a:r>
                <a:endParaRPr lang="en-US" altLang="zh-CN" sz="1800" b="1" dirty="0">
                  <a:solidFill>
                    <a:srgbClr val="02409A"/>
                  </a:solidFill>
                </a:endParaRPr>
              </a:p>
              <a:p>
                <a:r>
                  <a:rPr lang="en-US" altLang="zh-CN" b="1" dirty="0">
                    <a:solidFill>
                      <a:srgbClr val="02409A"/>
                    </a:solidFill>
                  </a:rPr>
                  <a:t>       </a:t>
                </a:r>
                <a:r>
                  <a:rPr lang="zh-CN" altLang="en-US" b="1" dirty="0">
                    <a:solidFill>
                      <a:srgbClr val="02409A"/>
                    </a:solidFill>
                  </a:rPr>
                  <a:t>将目标节点的属性赋予异构节点：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2409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2409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𝒉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2409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𝒗</m:t>
                        </m:r>
                      </m:sub>
                    </m:sSub>
                    <m:r>
                      <a:rPr kumimoji="0" lang="en-US" altLang="zh-CN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2409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2409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2409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𝒉</m:t>
                        </m:r>
                      </m:e>
                      <m:sub>
                        <m:sSup>
                          <m:sSupPr>
                            <m:ctrlP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2409A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2409A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𝒕</m:t>
                            </m:r>
                          </m:e>
                          <m:sup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2409A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</m:sup>
                        </m:sSup>
                      </m:sub>
                    </m:sSub>
                  </m:oMath>
                </a14:m>
                <a:endParaRPr lang="en-US" altLang="zh-CN" sz="1800" b="1" dirty="0">
                  <a:solidFill>
                    <a:srgbClr val="02409A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58" name="文本框 257">
                <a:extLst>
                  <a:ext uri="{FF2B5EF4-FFF2-40B4-BE49-F238E27FC236}">
                    <a16:creationId xmlns:a16="http://schemas.microsoft.com/office/drawing/2014/main" id="{034E1BD9-CF6C-D461-6BE0-A46885297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481" y="2228671"/>
                <a:ext cx="5128544" cy="1213217"/>
              </a:xfrm>
              <a:prstGeom prst="rect">
                <a:avLst/>
              </a:prstGeom>
              <a:blipFill>
                <a:blip r:embed="rId3"/>
                <a:stretch>
                  <a:fillRect l="-832" t="-3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0" name="图片 259">
            <a:extLst>
              <a:ext uri="{FF2B5EF4-FFF2-40B4-BE49-F238E27FC236}">
                <a16:creationId xmlns:a16="http://schemas.microsoft.com/office/drawing/2014/main" id="{3E8B1628-2B20-FB18-6B29-B29BC56B3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941" y="3266266"/>
            <a:ext cx="2892939" cy="358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文本框 262">
                <a:extLst>
                  <a:ext uri="{FF2B5EF4-FFF2-40B4-BE49-F238E27FC236}">
                    <a16:creationId xmlns:a16="http://schemas.microsoft.com/office/drawing/2014/main" id="{317E9A79-0054-9C0C-31FE-B7C8D19D5762}"/>
                  </a:ext>
                </a:extLst>
              </p:cNvPr>
              <p:cNvSpPr txBox="1"/>
              <p:nvPr/>
            </p:nvSpPr>
            <p:spPr>
              <a:xfrm>
                <a:off x="6392439" y="3727782"/>
                <a:ext cx="457691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Network</a:t>
                </a:r>
                <a:endParaRPr lang="en-US" altLang="zh-CN" sz="1800" b="1" dirty="0">
                  <a:solidFill>
                    <a:srgbClr val="02409A"/>
                  </a:solidFill>
                </a:endParaRPr>
              </a:p>
              <a:p>
                <a:r>
                  <a:rPr lang="zh-CN" altLang="en-US" sz="1800" b="1" dirty="0">
                    <a:solidFill>
                      <a:srgbClr val="02409A"/>
                    </a:solidFill>
                  </a:rPr>
                  <a:t>       由一个</a:t>
                </a:r>
                <a:r>
                  <a:rPr lang="en-US" altLang="zh-CN" sz="1800" b="1" dirty="0">
                    <a:solidFill>
                      <a:srgbClr val="02409A"/>
                    </a:solidFill>
                  </a:rPr>
                  <a:t>GNN</a:t>
                </a:r>
                <a:r>
                  <a:rPr lang="zh-CN" altLang="en-US" sz="1800" b="1" dirty="0">
                    <a:solidFill>
                      <a:srgbClr val="02409A"/>
                    </a:solidFill>
                  </a:rPr>
                  <a:t>和</a:t>
                </a:r>
                <a:r>
                  <a:rPr lang="en-US" altLang="zh-CN" sz="1800" b="1" dirty="0">
                    <a:solidFill>
                      <a:srgbClr val="02409A"/>
                    </a:solidFill>
                  </a:rPr>
                  <a:t>MLP</a:t>
                </a:r>
                <a:r>
                  <a:rPr lang="zh-CN" altLang="en-US" sz="1800" b="1" dirty="0">
                    <a:solidFill>
                      <a:srgbClr val="02409A"/>
                    </a:solidFill>
                  </a:rPr>
                  <a:t>组成，参数为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2409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1" i="1">
                            <a:solidFill>
                              <a:srgbClr val="02409A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1" i="1">
                            <a:solidFill>
                              <a:srgbClr val="02409A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3" name="文本框 262">
                <a:extLst>
                  <a:ext uri="{FF2B5EF4-FFF2-40B4-BE49-F238E27FC236}">
                    <a16:creationId xmlns:a16="http://schemas.microsoft.com/office/drawing/2014/main" id="{317E9A79-0054-9C0C-31FE-B7C8D19D5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439" y="3727782"/>
                <a:ext cx="4576910" cy="646331"/>
              </a:xfrm>
              <a:prstGeom prst="rect">
                <a:avLst/>
              </a:prstGeom>
              <a:blipFill>
                <a:blip r:embed="rId5"/>
                <a:stretch>
                  <a:fillRect l="-933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5" name="图片 264">
            <a:extLst>
              <a:ext uri="{FF2B5EF4-FFF2-40B4-BE49-F238E27FC236}">
                <a16:creationId xmlns:a16="http://schemas.microsoft.com/office/drawing/2014/main" id="{946F7962-382D-6155-FF95-7E8E6C58F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6983" y="4411841"/>
            <a:ext cx="3334899" cy="484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0934EC-D94E-AC7B-FB33-DD4C6838C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070" y="2482326"/>
            <a:ext cx="5188146" cy="21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5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5753BA-7343-4A77-AB70-7B9F0107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640096-4A04-49A6-969B-CA986C4F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Attribution Generation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C238E4-5C93-5971-7643-87D17728F883}"/>
              </a:ext>
            </a:extLst>
          </p:cNvPr>
          <p:cNvSpPr txBox="1"/>
          <p:nvPr/>
        </p:nvSpPr>
        <p:spPr>
          <a:xfrm>
            <a:off x="6342918" y="1806065"/>
            <a:ext cx="1241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</a:rPr>
              <a:t>正样本：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1B2CA6-602E-2915-D533-880C256792EA}"/>
              </a:ext>
            </a:extLst>
          </p:cNvPr>
          <p:cNvSpPr txBox="1"/>
          <p:nvPr/>
        </p:nvSpPr>
        <p:spPr>
          <a:xfrm>
            <a:off x="6342918" y="3810012"/>
            <a:ext cx="1241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负</a:t>
            </a:r>
            <a:r>
              <a:rPr lang="zh-CN" altLang="en-US" sz="1800" b="1" dirty="0">
                <a:solidFill>
                  <a:srgbClr val="FF0000"/>
                </a:solidFill>
              </a:rPr>
              <a:t>样本：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EF6B972-28AF-784A-900C-50171A47A074}"/>
                  </a:ext>
                </a:extLst>
              </p:cNvPr>
              <p:cNvSpPr txBox="1"/>
              <p:nvPr/>
            </p:nvSpPr>
            <p:spPr>
              <a:xfrm>
                <a:off x="6342917" y="2169530"/>
                <a:ext cx="4797101" cy="1013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spc="100" dirty="0">
                    <a:latin typeface="方正大标宋简体" panose="02010601030101010101" pitchFamily="2" charset="-122"/>
                    <a:ea typeface="方正大标宋简体" panose="02010601030101010101" pitchFamily="2" charset="-122"/>
                    <a:sym typeface="Wingdings 3" panose="05040102010807070707" pitchFamily="18" charset="2"/>
                  </a:rPr>
                  <a:t>同标签目标节点</a:t>
                </a:r>
                <a:r>
                  <a:rPr lang="zh-CN" altLang="en-US" spc="100" dirty="0">
                    <a:latin typeface="方正大标宋简体" panose="02010601030101010101" pitchFamily="2" charset="-122"/>
                    <a:ea typeface="方正大标宋简体" panose="02010601030101010101" pitchFamily="2" charset="-122"/>
                    <a:sym typeface="Wingdings 3" panose="05040102010807070707" pitchFamily="18" charset="2"/>
                  </a:rPr>
                  <a:t>对比学习生成属性平均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pc="100" smtClean="0">
                            <a:latin typeface="Cambria Math" panose="02040503050406030204" pitchFamily="18" charset="0"/>
                            <a:ea typeface="方正大标宋简体" panose="02010601030101010101" pitchFamily="2" charset="-122"/>
                            <a:sym typeface="Wingdings 3" panose="05040102010807070707" pitchFamily="18" charset="2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CN" i="1" spc="100" smtClean="0">
                                <a:latin typeface="Cambria Math" panose="02040503050406030204" pitchFamily="18" charset="0"/>
                                <a:ea typeface="方正大标宋简体" panose="02010601030101010101" pitchFamily="2" charset="-122"/>
                                <a:sym typeface="Wingdings 3" panose="05040102010807070707" pitchFamily="18" charset="2"/>
                              </a:rPr>
                            </m:ctrlPr>
                          </m:sSubSupPr>
                          <m:e>
                            <m:r>
                              <a:rPr lang="en-US" altLang="zh-CN" b="0" i="1" spc="100" smtClean="0">
                                <a:latin typeface="Cambria Math" panose="02040503050406030204" pitchFamily="18" charset="0"/>
                                <a:ea typeface="方正大标宋简体" panose="02010601030101010101" pitchFamily="2" charset="-122"/>
                                <a:sym typeface="Wingdings 3" panose="05040102010807070707" pitchFamily="18" charset="2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spc="100" smtClean="0">
                                <a:latin typeface="Cambria Math" panose="02040503050406030204" pitchFamily="18" charset="0"/>
                                <a:ea typeface="方正大标宋简体" panose="02010601030101010101" pitchFamily="2" charset="-122"/>
                                <a:sym typeface="Wingdings 3" panose="05040102010807070707" pitchFamily="18" charset="2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b="0" i="1" spc="100" smtClean="0">
                                <a:latin typeface="Cambria Math" panose="02040503050406030204" pitchFamily="18" charset="0"/>
                                <a:ea typeface="方正大标宋简体" panose="02010601030101010101" pitchFamily="2" charset="-122"/>
                                <a:sym typeface="Wingdings 3" panose="05040102010807070707" pitchFamily="18" charset="2"/>
                              </a:rPr>
                              <m:t>𝑟</m:t>
                            </m:r>
                          </m:sup>
                        </m:sSubSup>
                      </m:e>
                    </m:acc>
                  </m:oMath>
                </a14:m>
                <a:endParaRPr lang="en-US" altLang="zh-CN" spc="100" dirty="0">
                  <a:latin typeface="方正大标宋简体" panose="02010601030101010101" pitchFamily="2" charset="-122"/>
                  <a:ea typeface="方正大标宋简体" panose="02010601030101010101" pitchFamily="2" charset="-122"/>
                  <a:sym typeface="Wingdings 3" panose="05040102010807070707" pitchFamily="18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spc="100" dirty="0">
                    <a:latin typeface="方正大标宋简体" panose="02010601030101010101" pitchFamily="2" charset="-122"/>
                    <a:ea typeface="方正大标宋简体" panose="02010601030101010101" pitchFamily="2" charset="-122"/>
                    <a:sym typeface="Wingdings 3" panose="05040102010807070707" pitchFamily="18" charset="2"/>
                  </a:rPr>
                  <a:t>同标签目标节点</a:t>
                </a:r>
                <a:r>
                  <a:rPr lang="zh-CN" altLang="en-US" spc="100" dirty="0">
                    <a:latin typeface="方正大标宋简体" panose="02010601030101010101" pitchFamily="2" charset="-122"/>
                    <a:ea typeface="方正大标宋简体" panose="02010601030101010101" pitchFamily="2" charset="-122"/>
                    <a:sym typeface="Wingdings 3" panose="05040102010807070707" pitchFamily="18" charset="2"/>
                  </a:rPr>
                  <a:t>原始属性平均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pc="100">
                            <a:latin typeface="Cambria Math" panose="02040503050406030204" pitchFamily="18" charset="0"/>
                            <a:ea typeface="方正大标宋简体" panose="02010601030101010101" pitchFamily="2" charset="-122"/>
                            <a:sym typeface="Wingdings 3" panose="05040102010807070707" pitchFamily="18" charset="2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CN" i="1" spc="100">
                                <a:latin typeface="Cambria Math" panose="02040503050406030204" pitchFamily="18" charset="0"/>
                                <a:ea typeface="方正大标宋简体" panose="02010601030101010101" pitchFamily="2" charset="-122"/>
                                <a:sym typeface="Wingdings 3" panose="05040102010807070707" pitchFamily="18" charset="2"/>
                              </a:rPr>
                            </m:ctrlPr>
                          </m:sSubSupPr>
                          <m:e>
                            <m:r>
                              <a:rPr lang="en-US" altLang="zh-CN" b="0" i="1" spc="100" smtClean="0">
                                <a:latin typeface="Cambria Math" panose="02040503050406030204" pitchFamily="18" charset="0"/>
                                <a:ea typeface="方正大标宋简体" panose="02010601030101010101" pitchFamily="2" charset="-122"/>
                                <a:sym typeface="Wingdings 3" panose="05040102010807070707" pitchFamily="18" charset="2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 spc="100">
                                <a:latin typeface="Cambria Math" panose="02040503050406030204" pitchFamily="18" charset="0"/>
                                <a:ea typeface="方正大标宋简体" panose="02010601030101010101" pitchFamily="2" charset="-122"/>
                                <a:sym typeface="Wingdings 3" panose="05040102010807070707" pitchFamily="18" charset="2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i="1" spc="100">
                                <a:latin typeface="Cambria Math" panose="02040503050406030204" pitchFamily="18" charset="0"/>
                                <a:ea typeface="方正大标宋简体" panose="02010601030101010101" pitchFamily="2" charset="-122"/>
                                <a:sym typeface="Wingdings 3" panose="05040102010807070707" pitchFamily="18" charset="2"/>
                              </a:rPr>
                              <m:t>𝑟</m:t>
                            </m:r>
                          </m:sup>
                        </m:sSubSup>
                      </m:e>
                    </m:acc>
                  </m:oMath>
                </a14:m>
                <a:endParaRPr lang="en-US" altLang="zh-CN" spc="100" dirty="0">
                  <a:latin typeface="方正大标宋简体" panose="02010601030101010101" pitchFamily="2" charset="-122"/>
                  <a:ea typeface="方正大标宋简体" panose="02010601030101010101" pitchFamily="2" charset="-122"/>
                  <a:sym typeface="Wingdings 3" panose="05040102010807070707" pitchFamily="18" charset="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EF6B972-28AF-784A-900C-50171A47A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917" y="2169530"/>
                <a:ext cx="4797101" cy="1013675"/>
              </a:xfrm>
              <a:prstGeom prst="rect">
                <a:avLst/>
              </a:prstGeom>
              <a:blipFill>
                <a:blip r:embed="rId3"/>
                <a:stretch>
                  <a:fillRect l="-1145" b="-66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2575B88-3B49-477E-071F-54BD60D8DC45}"/>
                  </a:ext>
                </a:extLst>
              </p:cNvPr>
              <p:cNvSpPr txBox="1"/>
              <p:nvPr/>
            </p:nvSpPr>
            <p:spPr>
              <a:xfrm>
                <a:off x="6363444" y="4188212"/>
                <a:ext cx="4882039" cy="913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spc="100" dirty="0">
                    <a:latin typeface="方正大标宋简体" panose="02010601030101010101" pitchFamily="2" charset="-122"/>
                    <a:ea typeface="方正大标宋简体" panose="02010601030101010101" pitchFamily="2" charset="-122"/>
                    <a:sym typeface="Wingdings 3" panose="05040102010807070707" pitchFamily="18" charset="2"/>
                  </a:rPr>
                  <a:t>不同标签目标节点</a:t>
                </a:r>
                <a:r>
                  <a:rPr lang="zh-CN" altLang="en-US" spc="100" dirty="0">
                    <a:latin typeface="方正大标宋简体" panose="02010601030101010101" pitchFamily="2" charset="-122"/>
                    <a:ea typeface="方正大标宋简体" panose="02010601030101010101" pitchFamily="2" charset="-122"/>
                    <a:sym typeface="Wingdings 3" panose="05040102010807070707" pitchFamily="18" charset="2"/>
                  </a:rPr>
                  <a:t>对比学习生成属性平均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pc="100">
                            <a:latin typeface="Cambria Math" panose="02040503050406030204" pitchFamily="18" charset="0"/>
                            <a:ea typeface="方正大标宋简体" panose="02010601030101010101" pitchFamily="2" charset="-122"/>
                            <a:sym typeface="Wingdings 3" panose="05040102010807070707" pitchFamily="18" charset="2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CN" i="1" spc="100">
                                <a:latin typeface="Cambria Math" panose="02040503050406030204" pitchFamily="18" charset="0"/>
                                <a:ea typeface="方正大标宋简体" panose="02010601030101010101" pitchFamily="2" charset="-122"/>
                                <a:sym typeface="Wingdings 3" panose="05040102010807070707" pitchFamily="18" charset="2"/>
                              </a:rPr>
                            </m:ctrlPr>
                          </m:sSubSupPr>
                          <m:e>
                            <m:r>
                              <a:rPr lang="en-US" altLang="zh-CN" i="1" spc="100">
                                <a:latin typeface="Cambria Math" panose="02040503050406030204" pitchFamily="18" charset="0"/>
                                <a:ea typeface="方正大标宋简体" panose="02010601030101010101" pitchFamily="2" charset="-122"/>
                                <a:sym typeface="Wingdings 3" panose="05040102010807070707" pitchFamily="18" charset="2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spc="100" smtClean="0">
                                <a:latin typeface="Cambria Math" panose="02040503050406030204" pitchFamily="18" charset="0"/>
                                <a:ea typeface="方正大标宋简体" panose="02010601030101010101" pitchFamily="2" charset="-122"/>
                                <a:sym typeface="Wingdings 3" panose="05040102010807070707" pitchFamily="18" charset="2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i="1" spc="100">
                                <a:latin typeface="Cambria Math" panose="02040503050406030204" pitchFamily="18" charset="0"/>
                                <a:ea typeface="方正大标宋简体" panose="02010601030101010101" pitchFamily="2" charset="-122"/>
                                <a:sym typeface="Wingdings 3" panose="05040102010807070707" pitchFamily="18" charset="2"/>
                              </a:rPr>
                              <m:t>𝑟</m:t>
                            </m:r>
                          </m:sup>
                        </m:sSubSup>
                      </m:e>
                    </m:acc>
                  </m:oMath>
                </a14:m>
                <a:endParaRPr lang="en-US" altLang="zh-CN" spc="100" dirty="0">
                  <a:latin typeface="方正大标宋简体" panose="02010601030101010101" pitchFamily="2" charset="-122"/>
                  <a:ea typeface="方正大标宋简体" panose="02010601030101010101" pitchFamily="2" charset="-122"/>
                  <a:sym typeface="Wingdings 3" panose="05040102010807070707" pitchFamily="18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spc="100" dirty="0">
                    <a:latin typeface="方正大标宋简体" panose="02010601030101010101" pitchFamily="2" charset="-122"/>
                    <a:ea typeface="方正大标宋简体" panose="02010601030101010101" pitchFamily="2" charset="-122"/>
                    <a:sym typeface="Wingdings 3" panose="05040102010807070707" pitchFamily="18" charset="2"/>
                  </a:rPr>
                  <a:t>不同标签目标节点</a:t>
                </a:r>
                <a:r>
                  <a:rPr lang="zh-CN" altLang="en-US" spc="100" dirty="0">
                    <a:latin typeface="方正大标宋简体" panose="02010601030101010101" pitchFamily="2" charset="-122"/>
                    <a:ea typeface="方正大标宋简体" panose="02010601030101010101" pitchFamily="2" charset="-122"/>
                    <a:sym typeface="Wingdings 3" panose="05040102010807070707" pitchFamily="18" charset="2"/>
                  </a:rPr>
                  <a:t>原始属性平均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pc="100">
                            <a:latin typeface="Cambria Math" panose="02040503050406030204" pitchFamily="18" charset="0"/>
                            <a:ea typeface="方正大标宋简体" panose="02010601030101010101" pitchFamily="2" charset="-122"/>
                            <a:sym typeface="Wingdings 3" panose="05040102010807070707" pitchFamily="18" charset="2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CN" i="1" spc="100">
                                <a:latin typeface="Cambria Math" panose="02040503050406030204" pitchFamily="18" charset="0"/>
                                <a:ea typeface="方正大标宋简体" panose="02010601030101010101" pitchFamily="2" charset="-122"/>
                                <a:sym typeface="Wingdings 3" panose="05040102010807070707" pitchFamily="18" charset="2"/>
                              </a:rPr>
                            </m:ctrlPr>
                          </m:sSubSupPr>
                          <m:e>
                            <m:r>
                              <a:rPr lang="en-US" altLang="zh-CN" b="0" i="1" spc="100" smtClean="0">
                                <a:latin typeface="Cambria Math" panose="02040503050406030204" pitchFamily="18" charset="0"/>
                                <a:ea typeface="方正大标宋简体" panose="02010601030101010101" pitchFamily="2" charset="-122"/>
                                <a:sym typeface="Wingdings 3" panose="05040102010807070707" pitchFamily="18" charset="2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pc="100" smtClean="0">
                                <a:latin typeface="Cambria Math" panose="02040503050406030204" pitchFamily="18" charset="0"/>
                                <a:ea typeface="方正大标宋简体" panose="02010601030101010101" pitchFamily="2" charset="-122"/>
                                <a:sym typeface="Wingdings 3" panose="05040102010807070707" pitchFamily="18" charset="2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i="1" spc="100">
                                <a:latin typeface="Cambria Math" panose="02040503050406030204" pitchFamily="18" charset="0"/>
                                <a:ea typeface="方正大标宋简体" panose="02010601030101010101" pitchFamily="2" charset="-122"/>
                                <a:sym typeface="Wingdings 3" panose="05040102010807070707" pitchFamily="18" charset="2"/>
                              </a:rPr>
                              <m:t>𝑟</m:t>
                            </m:r>
                          </m:sup>
                        </m:sSubSup>
                      </m:e>
                    </m:acc>
                  </m:oMath>
                </a14:m>
                <a:endParaRPr lang="en-US" altLang="zh-CN" spc="100" dirty="0">
                  <a:latin typeface="方正大标宋简体" panose="02010601030101010101" pitchFamily="2" charset="-122"/>
                  <a:ea typeface="方正大标宋简体" panose="02010601030101010101" pitchFamily="2" charset="-122"/>
                  <a:sym typeface="Wingdings 3" panose="05040102010807070707" pitchFamily="18" charset="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2575B88-3B49-477E-071F-54BD60D8D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444" y="4188212"/>
                <a:ext cx="4882039" cy="913455"/>
              </a:xfrm>
              <a:prstGeom prst="rect">
                <a:avLst/>
              </a:prstGeom>
              <a:blipFill>
                <a:blip r:embed="rId4"/>
                <a:stretch>
                  <a:fillRect l="-1124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12F93437-5590-10EE-ADB1-5D456BCD2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581" y="3183432"/>
            <a:ext cx="2003032" cy="5033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1032B2-77FD-B5D1-796F-090165FD1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581" y="5079914"/>
            <a:ext cx="2003032" cy="54248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BF05379-DCDC-3232-EC6D-B35928F23872}"/>
              </a:ext>
            </a:extLst>
          </p:cNvPr>
          <p:cNvSpPr txBox="1"/>
          <p:nvPr/>
        </p:nvSpPr>
        <p:spPr>
          <a:xfrm>
            <a:off x="487250" y="1182691"/>
            <a:ext cx="5058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/>
              <a:t>Context-level Contrast</a:t>
            </a:r>
          </a:p>
          <a:p>
            <a:pPr>
              <a:buClr>
                <a:srgbClr val="FFC000"/>
              </a:buClr>
            </a:pPr>
            <a:r>
              <a:rPr lang="en-US" altLang="zh-CN" sz="2000" b="1" dirty="0"/>
              <a:t>    </a:t>
            </a:r>
            <a:r>
              <a:rPr lang="zh-CN" altLang="en-US" sz="1600" b="1" dirty="0">
                <a:solidFill>
                  <a:srgbClr val="02409A"/>
                </a:solidFill>
              </a:rPr>
              <a:t>对比学习</a:t>
            </a:r>
            <a:r>
              <a:rPr lang="zh-CN" altLang="en-US" sz="1600" b="1" spc="100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不同标签类别的全局上下文</a:t>
            </a:r>
            <a:endParaRPr lang="en-US" altLang="zh-CN" sz="2000" b="1" dirty="0">
              <a:solidFill>
                <a:srgbClr val="02409A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33CFBD8-B5CC-0B26-8D05-FED3053CF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070" y="2482326"/>
            <a:ext cx="5188146" cy="21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0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5753BA-7343-4A77-AB70-7B9F0107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640096-4A04-49A6-969B-CA986C4F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Attribution Generation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34DF630-8382-6854-448B-ED27D21DA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115" y="4563444"/>
            <a:ext cx="527831" cy="72821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E1D6648-A4C0-B970-60B0-9E18F0D1E7DC}"/>
              </a:ext>
            </a:extLst>
          </p:cNvPr>
          <p:cNvSpPr txBox="1"/>
          <p:nvPr/>
        </p:nvSpPr>
        <p:spPr>
          <a:xfrm>
            <a:off x="6279380" y="1028699"/>
            <a:ext cx="2311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</a:rPr>
              <a:t>与正负样本相似度：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AC1BF46-DB4B-5E15-DB94-70E7CF26DA90}"/>
              </a:ext>
            </a:extLst>
          </p:cNvPr>
          <p:cNvSpPr txBox="1"/>
          <p:nvPr/>
        </p:nvSpPr>
        <p:spPr>
          <a:xfrm>
            <a:off x="6266617" y="1411549"/>
            <a:ext cx="17450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spc="100" dirty="0">
                <a:ea typeface="方正大标宋简体" panose="02010601030101010101" pitchFamily="2" charset="-122"/>
                <a:sym typeface="Wingdings 3" panose="05040102010807070707" pitchFamily="18" charset="2"/>
              </a:rPr>
              <a:t>计算特征相似度</a:t>
            </a:r>
            <a:endParaRPr lang="zh-CN" alt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FF8D7A9-AFBB-281A-1542-39FB074EBD7D}"/>
              </a:ext>
            </a:extLst>
          </p:cNvPr>
          <p:cNvSpPr txBox="1"/>
          <p:nvPr/>
        </p:nvSpPr>
        <p:spPr>
          <a:xfrm>
            <a:off x="6281785" y="2829955"/>
            <a:ext cx="41189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spc="100" dirty="0">
                <a:ea typeface="方正大标宋简体" panose="02010601030101010101" pitchFamily="2" charset="-122"/>
                <a:sym typeface="Wingdings 3" panose="05040102010807070707" pitchFamily="18" charset="2"/>
              </a:rPr>
              <a:t>对比学习优化目标：</a:t>
            </a:r>
            <a:endParaRPr lang="en-US" altLang="zh-CN" sz="1600" b="1" spc="100" dirty="0">
              <a:ea typeface="方正大标宋简体" panose="02010601030101010101" pitchFamily="2" charset="-122"/>
              <a:sym typeface="Wingdings 3" panose="05040102010807070707" pitchFamily="18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spc="100" dirty="0">
                <a:ea typeface="方正大标宋简体" panose="02010601030101010101" pitchFamily="2" charset="-122"/>
                <a:sym typeface="Wingdings 3" panose="05040102010807070707" pitchFamily="18" charset="2"/>
              </a:rPr>
              <a:t>正样本间相似度为</a:t>
            </a:r>
            <a:r>
              <a:rPr lang="en-US" altLang="zh-CN" sz="1600" b="1" spc="100" dirty="0">
                <a:ea typeface="方正大标宋简体" panose="02010601030101010101" pitchFamily="2" charset="-122"/>
                <a:sym typeface="Wingdings 3" panose="05040102010807070707" pitchFamily="18" charset="2"/>
              </a:rPr>
              <a:t>1</a:t>
            </a:r>
            <a:r>
              <a:rPr lang="zh-CN" altLang="en-US" sz="1600" b="1" spc="100" dirty="0">
                <a:ea typeface="方正大标宋简体" panose="02010601030101010101" pitchFamily="2" charset="-122"/>
                <a:sym typeface="Wingdings 3" panose="05040102010807070707" pitchFamily="18" charset="2"/>
              </a:rPr>
              <a:t>（</a:t>
            </a:r>
            <a:r>
              <a:rPr lang="zh-CN" altLang="en-US" sz="1600" b="1" spc="100" dirty="0">
                <a:solidFill>
                  <a:srgbClr val="FF0000"/>
                </a:solidFill>
                <a:ea typeface="方正大标宋简体" panose="02010601030101010101" pitchFamily="2" charset="-122"/>
                <a:sym typeface="Wingdings 3" panose="05040102010807070707" pitchFamily="18" charset="2"/>
              </a:rPr>
              <a:t>尽可能相似</a:t>
            </a:r>
            <a:r>
              <a:rPr lang="zh-CN" altLang="en-US" sz="1600" b="1" spc="100" dirty="0">
                <a:ea typeface="方正大标宋简体" panose="02010601030101010101" pitchFamily="2" charset="-122"/>
                <a:sym typeface="Wingdings 3" panose="05040102010807070707" pitchFamily="18" charset="2"/>
              </a:rPr>
              <a:t>）</a:t>
            </a:r>
            <a:endParaRPr lang="en-US" altLang="zh-CN" sz="1600" b="1" spc="100" dirty="0">
              <a:ea typeface="方正大标宋简体" panose="02010601030101010101" pitchFamily="2" charset="-122"/>
              <a:sym typeface="Wingdings 3" panose="05040102010807070707" pitchFamily="18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spc="100" dirty="0">
                <a:ea typeface="方正大标宋简体" panose="02010601030101010101" pitchFamily="2" charset="-122"/>
                <a:sym typeface="Wingdings 3" panose="05040102010807070707" pitchFamily="18" charset="2"/>
              </a:rPr>
              <a:t>负样本间相似度为</a:t>
            </a:r>
            <a:r>
              <a:rPr lang="en-US" altLang="zh-CN" sz="1600" b="1" spc="100" dirty="0">
                <a:ea typeface="方正大标宋简体" panose="02010601030101010101" pitchFamily="2" charset="-122"/>
                <a:sym typeface="Wingdings 3" panose="05040102010807070707" pitchFamily="18" charset="2"/>
              </a:rPr>
              <a:t>0</a:t>
            </a:r>
            <a:r>
              <a:rPr lang="zh-CN" altLang="en-US" sz="1600" b="1" spc="100" dirty="0">
                <a:ea typeface="方正大标宋简体" panose="02010601030101010101" pitchFamily="2" charset="-122"/>
                <a:sym typeface="Wingdings 3" panose="05040102010807070707" pitchFamily="18" charset="2"/>
              </a:rPr>
              <a:t>（</a:t>
            </a:r>
            <a:r>
              <a:rPr lang="zh-CN" altLang="en-US" sz="1600" b="1" spc="100" dirty="0">
                <a:solidFill>
                  <a:srgbClr val="FF0000"/>
                </a:solidFill>
                <a:ea typeface="方正大标宋简体" panose="02010601030101010101" pitchFamily="2" charset="-122"/>
                <a:sym typeface="Wingdings 3" panose="05040102010807070707" pitchFamily="18" charset="2"/>
              </a:rPr>
              <a:t>尽可能不同</a:t>
            </a:r>
            <a:r>
              <a:rPr lang="zh-CN" altLang="en-US" sz="1600" b="1" spc="100" dirty="0">
                <a:ea typeface="方正大标宋简体" panose="02010601030101010101" pitchFamily="2" charset="-122"/>
                <a:sym typeface="Wingdings 3" panose="05040102010807070707" pitchFamily="18" charset="2"/>
              </a:rPr>
              <a:t>）</a:t>
            </a:r>
            <a:endParaRPr lang="zh-CN" altLang="en-US" sz="16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3870430-A561-6765-92AC-2C1DCB3CB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923" y="1780881"/>
            <a:ext cx="3972679" cy="57630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98469A1-E4FA-6B88-0A98-37EC3D8F1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350" y="2222040"/>
            <a:ext cx="4018783" cy="51483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8DFCA02-2026-1B2A-BBF8-4EE770669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570" y="3615410"/>
            <a:ext cx="3264269" cy="36209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EED4A9E-E54E-D148-CC26-35CA27FB5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6563" y="4038624"/>
            <a:ext cx="1632135" cy="33652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2D8CC83-F7CD-B64F-DBD7-00F3F9DA38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6617" y="4646833"/>
            <a:ext cx="4404258" cy="128964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737EE9E2-BD25-874A-59BE-7FA27C106355}"/>
              </a:ext>
            </a:extLst>
          </p:cNvPr>
          <p:cNvSpPr txBox="1"/>
          <p:nvPr/>
        </p:nvSpPr>
        <p:spPr>
          <a:xfrm>
            <a:off x="487250" y="1182691"/>
            <a:ext cx="5058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/>
              <a:t>Context-level Contrast</a:t>
            </a:r>
          </a:p>
          <a:p>
            <a:pPr>
              <a:buClr>
                <a:srgbClr val="FFC000"/>
              </a:buClr>
            </a:pPr>
            <a:r>
              <a:rPr lang="en-US" altLang="zh-CN" sz="2000" b="1" dirty="0"/>
              <a:t>    </a:t>
            </a:r>
            <a:r>
              <a:rPr lang="zh-CN" altLang="en-US" sz="1600" b="1" dirty="0">
                <a:solidFill>
                  <a:srgbClr val="02409A"/>
                </a:solidFill>
              </a:rPr>
              <a:t>对比学习</a:t>
            </a:r>
            <a:r>
              <a:rPr lang="zh-CN" altLang="en-US" sz="1600" b="1" spc="100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不同标签类别的全局上下文</a:t>
            </a:r>
            <a:endParaRPr lang="en-US" altLang="zh-CN" sz="2000" b="1" dirty="0">
              <a:solidFill>
                <a:srgbClr val="02409A"/>
              </a:solidFill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82490B93-946F-BF83-ED55-5FACF2192E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070" y="2482326"/>
            <a:ext cx="5188146" cy="2109399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D4FAFA61-EA42-CD95-8A83-63BE798328C6}"/>
              </a:ext>
            </a:extLst>
          </p:cNvPr>
          <p:cNvSpPr txBox="1"/>
          <p:nvPr/>
        </p:nvSpPr>
        <p:spPr>
          <a:xfrm>
            <a:off x="3016297" y="5382921"/>
            <a:ext cx="30445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spc="100" dirty="0">
                <a:ea typeface="方正大标宋简体" panose="02010601030101010101" pitchFamily="2" charset="-122"/>
                <a:sym typeface="Wingdings 3" panose="05040102010807070707" pitchFamily="18" charset="2"/>
              </a:rPr>
              <a:t>通过不同标签的全局上下文，提高生成属性的辨识度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9758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964119A5-1964-EC02-AAAE-06F90910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73" y="3073731"/>
            <a:ext cx="1780186" cy="148145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5753BA-7343-4A77-AB70-7B9F0107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640096-4A04-49A6-969B-CA986C4F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Attribution Generation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9653B4F-F296-4CF5-AA58-54C12AB3C45F}"/>
              </a:ext>
            </a:extLst>
          </p:cNvPr>
          <p:cNvSpPr txBox="1"/>
          <p:nvPr/>
        </p:nvSpPr>
        <p:spPr>
          <a:xfrm>
            <a:off x="487250" y="1182691"/>
            <a:ext cx="5058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/>
              <a:t>Patch-level Contrast</a:t>
            </a:r>
          </a:p>
          <a:p>
            <a:pPr>
              <a:buClr>
                <a:srgbClr val="FFC000"/>
              </a:buClr>
            </a:pPr>
            <a:r>
              <a:rPr lang="en-US" altLang="zh-CN" sz="2000" b="1" dirty="0"/>
              <a:t>    </a:t>
            </a:r>
            <a:r>
              <a:rPr lang="zh-CN" altLang="en-US" sz="1600" b="1" dirty="0">
                <a:solidFill>
                  <a:srgbClr val="02409A"/>
                </a:solidFill>
              </a:rPr>
              <a:t>对比学习</a:t>
            </a:r>
            <a:r>
              <a:rPr lang="zh-CN" altLang="en-US" sz="1600" b="1" spc="100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节点自身属性与周围局部环境</a:t>
            </a:r>
            <a:endParaRPr lang="en-US" altLang="zh-CN" sz="2000" b="1" dirty="0">
              <a:solidFill>
                <a:srgbClr val="02409A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687F5A-9E6E-BF8F-2A98-2A382C70F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328" y="2515423"/>
            <a:ext cx="4999153" cy="2091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86BB13D-E508-8562-DF1F-F44520AE9EF6}"/>
                  </a:ext>
                </a:extLst>
              </p:cNvPr>
              <p:cNvSpPr txBox="1"/>
              <p:nvPr/>
            </p:nvSpPr>
            <p:spPr>
              <a:xfrm>
                <a:off x="6442891" y="2144854"/>
                <a:ext cx="4607867" cy="1255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Patch</a:t>
                </a:r>
                <a:endParaRPr lang="en-US" altLang="zh-CN" sz="1800" b="1" dirty="0">
                  <a:solidFill>
                    <a:srgbClr val="02409A"/>
                  </a:solidFill>
                </a:endParaRPr>
              </a:p>
              <a:p>
                <a:r>
                  <a:rPr lang="zh-CN" altLang="en-US" sz="1800" b="1" dirty="0">
                    <a:solidFill>
                      <a:srgbClr val="02409A"/>
                    </a:solidFill>
                  </a:rPr>
                  <a:t>      掩藏目标节点</a:t>
                </a:r>
                <a:endParaRPr lang="en-US" altLang="zh-CN" sz="1800" b="1" dirty="0">
                  <a:solidFill>
                    <a:srgbClr val="02409A"/>
                  </a:solidFill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dirty="0">
                    <a:solidFill>
                      <a:srgbClr val="02409A"/>
                    </a:solidFill>
                  </a:rPr>
                  <a:t>      </a:t>
                </a:r>
                <a:r>
                  <a:rPr lang="zh-CN" altLang="en-US" b="1" dirty="0">
                    <a:solidFill>
                      <a:srgbClr val="02409A"/>
                    </a:solidFill>
                  </a:rPr>
                  <a:t>异构节点属性设置为：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2409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2409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𝟎</m:t>
                        </m:r>
                      </m:e>
                    </m:acc>
                    <m:r>
                      <a:rPr kumimoji="0" lang="en-US" altLang="zh-CN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2409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2409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2409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𝒉</m:t>
                        </m:r>
                      </m:e>
                      <m:sub>
                        <m:sSup>
                          <m:sSupPr>
                            <m:ctrlP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2409A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2409A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𝒕</m:t>
                            </m:r>
                          </m:e>
                          <m:sup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2409A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</m:sup>
                        </m:sSup>
                      </m:sub>
                    </m:sSub>
                  </m:oMath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86BB13D-E508-8562-DF1F-F44520AE9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91" y="2144854"/>
                <a:ext cx="4607867" cy="1255024"/>
              </a:xfrm>
              <a:prstGeom prst="rect">
                <a:avLst/>
              </a:prstGeom>
              <a:blipFill>
                <a:blip r:embed="rId5"/>
                <a:stretch>
                  <a:fillRect l="-926" t="-2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0FF85851-FBDA-6EFB-F708-D87037F5C20D}"/>
              </a:ext>
            </a:extLst>
          </p:cNvPr>
          <p:cNvSpPr txBox="1"/>
          <p:nvPr/>
        </p:nvSpPr>
        <p:spPr>
          <a:xfrm>
            <a:off x="6473850" y="3643965"/>
            <a:ext cx="48665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1" dirty="0"/>
              <a:t>Attribution</a:t>
            </a:r>
          </a:p>
          <a:p>
            <a:r>
              <a:rPr lang="zh-CN" altLang="en-US" b="1" dirty="0">
                <a:solidFill>
                  <a:srgbClr val="02409A"/>
                </a:solidFill>
              </a:rPr>
              <a:t>     通过</a:t>
            </a:r>
            <a:r>
              <a:rPr lang="en-US" altLang="zh-CN" b="1" dirty="0">
                <a:solidFill>
                  <a:srgbClr val="02409A"/>
                </a:solidFill>
              </a:rPr>
              <a:t>GNN</a:t>
            </a:r>
            <a:r>
              <a:rPr lang="zh-CN" altLang="en-US" b="1" dirty="0">
                <a:solidFill>
                  <a:srgbClr val="02409A"/>
                </a:solidFill>
              </a:rPr>
              <a:t>聚合邻居节点的属性而获得信息</a:t>
            </a:r>
            <a:endParaRPr lang="en-US" altLang="zh-CN" b="1" dirty="0">
              <a:solidFill>
                <a:srgbClr val="02409A"/>
              </a:solidFill>
            </a:endParaRPr>
          </a:p>
          <a:p>
            <a:r>
              <a:rPr lang="en-US" altLang="zh-CN" b="1" dirty="0">
                <a:solidFill>
                  <a:srgbClr val="02409A"/>
                </a:solidFill>
              </a:rPr>
              <a:t>     </a:t>
            </a:r>
            <a:r>
              <a:rPr lang="zh-CN" altLang="en-US" b="1" dirty="0">
                <a:solidFill>
                  <a:srgbClr val="02409A"/>
                </a:solidFill>
              </a:rPr>
              <a:t>视为节点周围的环境信息</a:t>
            </a:r>
            <a:endParaRPr lang="en-US" altLang="zh-CN" b="1" dirty="0">
              <a:solidFill>
                <a:srgbClr val="02409A"/>
              </a:solidFill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5135EEAB-BFF6-3C3A-108E-1E2B39BA0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6863" y="4589257"/>
            <a:ext cx="3657631" cy="48409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8286E67-12FF-827C-1E13-75BC5780E3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3424" y="3126839"/>
            <a:ext cx="2527196" cy="369972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71EAF57-E603-CDA0-5D87-1ACBECA1BC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829" y="2432337"/>
            <a:ext cx="1591194" cy="4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964119A5-1964-EC02-AAAE-06F90910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73" y="3073731"/>
            <a:ext cx="1780186" cy="148145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5753BA-7343-4A77-AB70-7B9F0107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640096-4A04-49A6-969B-CA986C4F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Attribution Generation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9653B4F-F296-4CF5-AA58-54C12AB3C45F}"/>
              </a:ext>
            </a:extLst>
          </p:cNvPr>
          <p:cNvSpPr txBox="1"/>
          <p:nvPr/>
        </p:nvSpPr>
        <p:spPr>
          <a:xfrm>
            <a:off x="487250" y="1182691"/>
            <a:ext cx="5058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/>
              <a:t>Patch-level Contrast</a:t>
            </a:r>
          </a:p>
          <a:p>
            <a:pPr>
              <a:buClr>
                <a:srgbClr val="FFC000"/>
              </a:buClr>
            </a:pPr>
            <a:r>
              <a:rPr lang="en-US" altLang="zh-CN" sz="2000" b="1" dirty="0"/>
              <a:t>    </a:t>
            </a:r>
            <a:r>
              <a:rPr lang="zh-CN" altLang="en-US" sz="1600" b="1" dirty="0">
                <a:solidFill>
                  <a:srgbClr val="02409A"/>
                </a:solidFill>
              </a:rPr>
              <a:t>对比学习</a:t>
            </a:r>
            <a:r>
              <a:rPr lang="zh-CN" altLang="en-US" sz="1600" b="1" spc="100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节点自身属性与周围局部环境</a:t>
            </a:r>
            <a:endParaRPr lang="en-US" altLang="zh-CN" sz="2000" b="1" dirty="0">
              <a:solidFill>
                <a:srgbClr val="02409A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687F5A-9E6E-BF8F-2A98-2A382C70F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328" y="2515423"/>
            <a:ext cx="4999153" cy="20911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9569E0-9E92-9E28-45AD-F775D6DA3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757" y="1967999"/>
            <a:ext cx="3866169" cy="4745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02D3A5-ADA9-9F64-3272-B54D36FA9CA9}"/>
              </a:ext>
            </a:extLst>
          </p:cNvPr>
          <p:cNvSpPr txBox="1"/>
          <p:nvPr/>
        </p:nvSpPr>
        <p:spPr>
          <a:xfrm>
            <a:off x="6838311" y="1229890"/>
            <a:ext cx="2311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</a:rPr>
              <a:t>与正负样本相似度：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58488A-2E48-B9FF-C673-D3E0C701D786}"/>
              </a:ext>
            </a:extLst>
          </p:cNvPr>
          <p:cNvSpPr txBox="1"/>
          <p:nvPr/>
        </p:nvSpPr>
        <p:spPr>
          <a:xfrm>
            <a:off x="6825548" y="1612740"/>
            <a:ext cx="17450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spc="100" dirty="0">
                <a:ea typeface="方正大标宋简体" panose="02010601030101010101" pitchFamily="2" charset="-122"/>
                <a:sym typeface="Wingdings 3" panose="05040102010807070707" pitchFamily="18" charset="2"/>
              </a:rPr>
              <a:t>计算相似度</a:t>
            </a:r>
            <a:endParaRPr lang="zh-CN" altLang="en-US" sz="16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B2E0D42-103B-4A25-78B4-BC78E62DD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29" y="2432337"/>
            <a:ext cx="1591194" cy="43895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67B975A-038E-D8A3-5864-0B5AD7BDAFC5}"/>
              </a:ext>
            </a:extLst>
          </p:cNvPr>
          <p:cNvSpPr txBox="1"/>
          <p:nvPr/>
        </p:nvSpPr>
        <p:spPr>
          <a:xfrm>
            <a:off x="6838311" y="2624028"/>
            <a:ext cx="48664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spc="100" dirty="0">
                <a:ea typeface="方正大标宋简体" panose="02010601030101010101" pitchFamily="2" charset="-122"/>
                <a:sym typeface="Wingdings 3" panose="05040102010807070707" pitchFamily="18" charset="2"/>
              </a:rPr>
              <a:t>对比学习优化目标：</a:t>
            </a:r>
            <a:endParaRPr lang="en-US" altLang="zh-CN" sz="1600" b="1" spc="100" dirty="0">
              <a:ea typeface="方正大标宋简体" panose="02010601030101010101" pitchFamily="2" charset="-122"/>
              <a:sym typeface="Wingdings 3" panose="05040102010807070707" pitchFamily="18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spc="100" dirty="0">
                <a:ea typeface="方正大标宋简体" panose="02010601030101010101" pitchFamily="2" charset="-122"/>
                <a:sym typeface="Wingdings 3" panose="05040102010807070707" pitchFamily="18" charset="2"/>
              </a:rPr>
              <a:t>良性节点与周围环境更加融洽（</a:t>
            </a:r>
            <a:r>
              <a:rPr lang="zh-CN" altLang="en-US" sz="1600" b="1" spc="100" dirty="0">
                <a:solidFill>
                  <a:srgbClr val="FF0000"/>
                </a:solidFill>
                <a:ea typeface="方正大标宋简体" panose="02010601030101010101" pitchFamily="2" charset="-122"/>
                <a:sym typeface="Wingdings 3" panose="05040102010807070707" pitchFamily="18" charset="2"/>
              </a:rPr>
              <a:t>与环境一致</a:t>
            </a:r>
            <a:r>
              <a:rPr lang="zh-CN" altLang="en-US" sz="1600" b="1" spc="100" dirty="0">
                <a:ea typeface="方正大标宋简体" panose="02010601030101010101" pitchFamily="2" charset="-122"/>
                <a:sym typeface="Wingdings 3" panose="05040102010807070707" pitchFamily="18" charset="2"/>
              </a:rPr>
              <a:t>）</a:t>
            </a:r>
            <a:endParaRPr lang="en-US" altLang="zh-CN" sz="1600" b="1" spc="100" dirty="0">
              <a:ea typeface="方正大标宋简体" panose="02010601030101010101" pitchFamily="2" charset="-122"/>
              <a:sym typeface="Wingdings 3" panose="05040102010807070707" pitchFamily="18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spc="100" dirty="0">
                <a:ea typeface="方正大标宋简体" panose="02010601030101010101" pitchFamily="2" charset="-122"/>
                <a:sym typeface="Wingdings 3" panose="05040102010807070707" pitchFamily="18" charset="2"/>
              </a:rPr>
              <a:t>欺诈节点与周围环境格格不入（</a:t>
            </a:r>
            <a:r>
              <a:rPr lang="zh-CN" altLang="en-US" sz="1600" b="1" spc="100" dirty="0">
                <a:solidFill>
                  <a:srgbClr val="FF0000"/>
                </a:solidFill>
                <a:ea typeface="方正大标宋简体" panose="02010601030101010101" pitchFamily="2" charset="-122"/>
                <a:sym typeface="Wingdings 3" panose="05040102010807070707" pitchFamily="18" charset="2"/>
              </a:rPr>
              <a:t>差异较大</a:t>
            </a:r>
            <a:r>
              <a:rPr lang="zh-CN" altLang="en-US" sz="1600" b="1" spc="100" dirty="0">
                <a:ea typeface="方正大标宋简体" panose="02010601030101010101" pitchFamily="2" charset="-122"/>
                <a:sym typeface="Wingdings 3" panose="05040102010807070707" pitchFamily="18" charset="2"/>
              </a:rPr>
              <a:t>）</a:t>
            </a:r>
            <a:endParaRPr lang="zh-CN" altLang="en-US" sz="16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AFFFA24-4B42-0A19-383D-301850ABF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8311" y="3510471"/>
            <a:ext cx="2351334" cy="47641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6BC005F-14A2-CCE6-F4A3-BF9EF4D3E0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4975" y="3961322"/>
            <a:ext cx="2189968" cy="51483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8754877-D0D7-FB61-99EA-C2F6EE17E4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5548" y="4545233"/>
            <a:ext cx="4533618" cy="130629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A2AF997-FA4D-3524-6805-6E8A60C417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389" y="4606532"/>
            <a:ext cx="768163" cy="841321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F9BE9A33-B9A3-B1F3-7BF3-87F63B517400}"/>
              </a:ext>
            </a:extLst>
          </p:cNvPr>
          <p:cNvSpPr txBox="1"/>
          <p:nvPr/>
        </p:nvSpPr>
        <p:spPr>
          <a:xfrm>
            <a:off x="2354479" y="4904961"/>
            <a:ext cx="28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spc="100" dirty="0">
                <a:ea typeface="方正大标宋简体" panose="02010601030101010101" pitchFamily="2" charset="-122"/>
                <a:sym typeface="Wingdings 3" panose="05040102010807070707" pitchFamily="18" charset="2"/>
              </a:rPr>
              <a:t>通过节点周围的局部环境，提高生成属性的辨识度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0356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2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5753BA-7343-4A77-AB70-7B9F0107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640096-4A04-49A6-969B-CA986C4F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Attribution Generation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200958-7885-CCBA-E983-6906B66EF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262" y="3588575"/>
            <a:ext cx="527831" cy="7282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36D07E-FF6B-B531-C0E9-B2F29545C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17" y="1507457"/>
            <a:ext cx="5188146" cy="21093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34AA81-18C4-5A6C-73A6-37039DCEE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031" y="2055774"/>
            <a:ext cx="1780186" cy="14814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2C29252-9A8F-30B9-FA69-2C36802D1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886" y="1497466"/>
            <a:ext cx="4999153" cy="20911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F9517B8-0238-A842-011D-1B7B912F4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6387" y="1414380"/>
            <a:ext cx="1591194" cy="4389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119CF6D-C2D0-7BC5-A86E-0EBA97EC3A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6947" y="3588575"/>
            <a:ext cx="768163" cy="841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BC74CAAE-929A-476E-E334-CEA9838C083B}"/>
                  </a:ext>
                </a:extLst>
              </p:cNvPr>
              <p:cNvSpPr/>
              <p:nvPr/>
            </p:nvSpPr>
            <p:spPr>
              <a:xfrm>
                <a:off x="6970394" y="4506667"/>
                <a:ext cx="725646" cy="465795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BC74CAAE-929A-476E-E334-CEA9838C0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394" y="4506667"/>
                <a:ext cx="725646" cy="46579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连接符: 曲线 34">
            <a:extLst>
              <a:ext uri="{FF2B5EF4-FFF2-40B4-BE49-F238E27FC236}">
                <a16:creationId xmlns:a16="http://schemas.microsoft.com/office/drawing/2014/main" id="{D37798DF-60BD-111C-3D34-8BB090FCF4CA}"/>
              </a:ext>
            </a:extLst>
          </p:cNvPr>
          <p:cNvCxnSpPr>
            <a:cxnSpLocks/>
            <a:stCxn id="6" idx="2"/>
            <a:endCxn id="18" idx="1"/>
          </p:cNvCxnSpPr>
          <p:nvPr/>
        </p:nvCxnSpPr>
        <p:spPr>
          <a:xfrm rot="16200000" flipH="1">
            <a:off x="5161397" y="2930568"/>
            <a:ext cx="422778" cy="319521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34">
            <a:extLst>
              <a:ext uri="{FF2B5EF4-FFF2-40B4-BE49-F238E27FC236}">
                <a16:creationId xmlns:a16="http://schemas.microsoft.com/office/drawing/2014/main" id="{A37F4923-F18D-D0D1-19BD-884030E6B12E}"/>
              </a:ext>
            </a:extLst>
          </p:cNvPr>
          <p:cNvCxnSpPr>
            <a:cxnSpLocks/>
            <a:stCxn id="17" idx="2"/>
            <a:endCxn id="18" idx="3"/>
          </p:cNvCxnSpPr>
          <p:nvPr/>
        </p:nvCxnSpPr>
        <p:spPr>
          <a:xfrm rot="5400000">
            <a:off x="9123701" y="3002236"/>
            <a:ext cx="309669" cy="316498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615F3119-8DAC-6F2A-74A0-3035B95B35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5598" y="5013847"/>
            <a:ext cx="2133785" cy="79864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7C153FD-D780-B1F6-AA80-A3CBA888D9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5261771"/>
            <a:ext cx="2856324" cy="4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9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5753BA-7343-4A77-AB70-7B9F0107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640096-4A04-49A6-969B-CA986C4F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Neighbor Selection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E08A8D-80A1-4026-B50F-F15DC09B17B2}"/>
              </a:ext>
            </a:extLst>
          </p:cNvPr>
          <p:cNvSpPr txBox="1"/>
          <p:nvPr/>
        </p:nvSpPr>
        <p:spPr>
          <a:xfrm>
            <a:off x="423714" y="1275248"/>
            <a:ext cx="2485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FF0000"/>
                </a:solidFill>
              </a:rPr>
              <a:t>邻居选择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1CBC5780-2BBB-CE50-F4E3-BC7CC0099A37}"/>
                  </a:ext>
                </a:extLst>
              </p:cNvPr>
              <p:cNvSpPr/>
              <p:nvPr/>
            </p:nvSpPr>
            <p:spPr>
              <a:xfrm>
                <a:off x="1985770" y="4225186"/>
                <a:ext cx="373506" cy="37350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1CBC5780-2BBB-CE50-F4E3-BC7CC0099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770" y="4225186"/>
                <a:ext cx="373506" cy="37350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7D5F8D85-2E3C-778C-B7D6-0168CB879ADD}"/>
                  </a:ext>
                </a:extLst>
              </p:cNvPr>
              <p:cNvSpPr/>
              <p:nvPr/>
            </p:nvSpPr>
            <p:spPr>
              <a:xfrm>
                <a:off x="891795" y="3647412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7D5F8D85-2E3C-778C-B7D6-0168CB879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95" y="3647412"/>
                <a:ext cx="373506" cy="37350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FDF0203E-2857-E000-67DC-E46B88F7EC8F}"/>
                  </a:ext>
                </a:extLst>
              </p:cNvPr>
              <p:cNvSpPr/>
              <p:nvPr/>
            </p:nvSpPr>
            <p:spPr>
              <a:xfrm>
                <a:off x="2514405" y="3413709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FDF0203E-2857-E000-67DC-E46B88F7E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405" y="3413709"/>
                <a:ext cx="373506" cy="37350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F2949069-097E-FCA6-54BD-B6821523CADF}"/>
                  </a:ext>
                </a:extLst>
              </p:cNvPr>
              <p:cNvSpPr/>
              <p:nvPr/>
            </p:nvSpPr>
            <p:spPr>
              <a:xfrm>
                <a:off x="1562193" y="5594728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F2949069-097E-FCA6-54BD-B6821523CA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93" y="5594728"/>
                <a:ext cx="373506" cy="37350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062BA52D-CBE1-F75A-7C63-4C1FAAF46F34}"/>
                  </a:ext>
                </a:extLst>
              </p:cNvPr>
              <p:cNvSpPr/>
              <p:nvPr/>
            </p:nvSpPr>
            <p:spPr>
              <a:xfrm>
                <a:off x="2909084" y="5145328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062BA52D-CBE1-F75A-7C63-4C1FAAF46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084" y="5145328"/>
                <a:ext cx="373506" cy="37350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C25DEAAE-A7B4-0904-9103-1E9489E878BA}"/>
                  </a:ext>
                </a:extLst>
              </p:cNvPr>
              <p:cNvSpPr/>
              <p:nvPr/>
            </p:nvSpPr>
            <p:spPr>
              <a:xfrm>
                <a:off x="1416202" y="3110754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C25DEAAE-A7B4-0904-9103-1E9489E87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202" y="3110754"/>
                <a:ext cx="373506" cy="37350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1194682-0258-0919-15D9-3F54D18D00F3}"/>
              </a:ext>
            </a:extLst>
          </p:cNvPr>
          <p:cNvCxnSpPr>
            <a:stCxn id="8" idx="5"/>
            <a:endCxn id="23" idx="1"/>
          </p:cNvCxnSpPr>
          <p:nvPr/>
        </p:nvCxnSpPr>
        <p:spPr>
          <a:xfrm>
            <a:off x="1210602" y="3966219"/>
            <a:ext cx="206363" cy="18891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41948C58-C734-8FBD-267D-BF4FEAD587B1}"/>
                  </a:ext>
                </a:extLst>
              </p:cNvPr>
              <p:cNvSpPr/>
              <p:nvPr/>
            </p:nvSpPr>
            <p:spPr>
              <a:xfrm>
                <a:off x="1935699" y="3661734"/>
                <a:ext cx="259899" cy="23556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41948C58-C734-8FBD-267D-BF4FEAD58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699" y="3661734"/>
                <a:ext cx="259899" cy="235560"/>
              </a:xfrm>
              <a:prstGeom prst="roundRect">
                <a:avLst/>
              </a:prstGeom>
              <a:blipFill>
                <a:blip r:embed="rId9"/>
                <a:stretch>
                  <a:fillRect l="-9302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2C0055F-F376-77DB-8962-0C80F3114226}"/>
              </a:ext>
            </a:extLst>
          </p:cNvPr>
          <p:cNvCxnSpPr>
            <a:stCxn id="20" idx="3"/>
            <a:endCxn id="9" idx="3"/>
          </p:cNvCxnSpPr>
          <p:nvPr/>
        </p:nvCxnSpPr>
        <p:spPr>
          <a:xfrm flipV="1">
            <a:off x="2195598" y="3732516"/>
            <a:ext cx="373506" cy="4699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8089252-7157-741A-6EB7-68A4ECD74C5E}"/>
              </a:ext>
            </a:extLst>
          </p:cNvPr>
          <p:cNvCxnSpPr>
            <a:stCxn id="20" idx="2"/>
            <a:endCxn id="7" idx="0"/>
          </p:cNvCxnSpPr>
          <p:nvPr/>
        </p:nvCxnSpPr>
        <p:spPr>
          <a:xfrm>
            <a:off x="2065649" y="3897294"/>
            <a:ext cx="106874" cy="32789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等腰三角形 22">
                <a:extLst>
                  <a:ext uri="{FF2B5EF4-FFF2-40B4-BE49-F238E27FC236}">
                    <a16:creationId xmlns:a16="http://schemas.microsoft.com/office/drawing/2014/main" id="{80CEFD6C-0122-318B-ED65-7A29CB51A60B}"/>
                  </a:ext>
                </a:extLst>
              </p:cNvPr>
              <p:cNvSpPr/>
              <p:nvPr/>
            </p:nvSpPr>
            <p:spPr>
              <a:xfrm>
                <a:off x="1351990" y="4023341"/>
                <a:ext cx="259899" cy="263594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等腰三角形 22">
                <a:extLst>
                  <a:ext uri="{FF2B5EF4-FFF2-40B4-BE49-F238E27FC236}">
                    <a16:creationId xmlns:a16="http://schemas.microsoft.com/office/drawing/2014/main" id="{80CEFD6C-0122-318B-ED65-7A29CB51A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990" y="4023341"/>
                <a:ext cx="259899" cy="263594"/>
              </a:xfrm>
              <a:prstGeom prst="triangle">
                <a:avLst/>
              </a:prstGeom>
              <a:blipFill>
                <a:blip r:embed="rId10"/>
                <a:stretch>
                  <a:fillRect l="-2222" b="-20000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五边形 24">
                <a:extLst>
                  <a:ext uri="{FF2B5EF4-FFF2-40B4-BE49-F238E27FC236}">
                    <a16:creationId xmlns:a16="http://schemas.microsoft.com/office/drawing/2014/main" id="{04311B32-D7C5-9AC6-942D-26452E4BCC9E}"/>
                  </a:ext>
                </a:extLst>
              </p:cNvPr>
              <p:cNvSpPr/>
              <p:nvPr/>
            </p:nvSpPr>
            <p:spPr>
              <a:xfrm>
                <a:off x="2119086" y="5086829"/>
                <a:ext cx="240190" cy="268641"/>
              </a:xfrm>
              <a:prstGeom prst="pentagon">
                <a:avLst/>
              </a:prstGeom>
              <a:solidFill>
                <a:srgbClr val="5B9BD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五边形 24">
                <a:extLst>
                  <a:ext uri="{FF2B5EF4-FFF2-40B4-BE49-F238E27FC236}">
                    <a16:creationId xmlns:a16="http://schemas.microsoft.com/office/drawing/2014/main" id="{04311B32-D7C5-9AC6-942D-26452E4BC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086" y="5086829"/>
                <a:ext cx="240190" cy="268641"/>
              </a:xfrm>
              <a:prstGeom prst="pentagon">
                <a:avLst/>
              </a:prstGeom>
              <a:blipFill>
                <a:blip r:embed="rId11"/>
                <a:stretch>
                  <a:fillRect l="-4762" b="-4255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A45E47B-52A5-02B6-8C01-C56270F41E2D}"/>
              </a:ext>
            </a:extLst>
          </p:cNvPr>
          <p:cNvCxnSpPr>
            <a:stCxn id="7" idx="4"/>
            <a:endCxn id="25" idx="0"/>
          </p:cNvCxnSpPr>
          <p:nvPr/>
        </p:nvCxnSpPr>
        <p:spPr>
          <a:xfrm>
            <a:off x="2172523" y="4598692"/>
            <a:ext cx="66658" cy="48813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446FC0A-C1A4-DE9E-6A26-14D466CB7E0E}"/>
              </a:ext>
            </a:extLst>
          </p:cNvPr>
          <p:cNvCxnSpPr>
            <a:stCxn id="10" idx="7"/>
            <a:endCxn id="25" idx="2"/>
          </p:cNvCxnSpPr>
          <p:nvPr/>
        </p:nvCxnSpPr>
        <p:spPr>
          <a:xfrm flipV="1">
            <a:off x="1881000" y="5355469"/>
            <a:ext cx="283958" cy="29395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2B81B96-6B0D-3D1B-73EA-2E1824335041}"/>
              </a:ext>
            </a:extLst>
          </p:cNvPr>
          <p:cNvCxnSpPr>
            <a:stCxn id="25" idx="5"/>
            <a:endCxn id="12" idx="2"/>
          </p:cNvCxnSpPr>
          <p:nvPr/>
        </p:nvCxnSpPr>
        <p:spPr>
          <a:xfrm>
            <a:off x="2359276" y="5189440"/>
            <a:ext cx="549808" cy="14264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E82B3F3-4592-C475-AE36-961CB8D5B49C}"/>
              </a:ext>
            </a:extLst>
          </p:cNvPr>
          <p:cNvCxnSpPr>
            <a:stCxn id="23" idx="5"/>
            <a:endCxn id="7" idx="1"/>
          </p:cNvCxnSpPr>
          <p:nvPr/>
        </p:nvCxnSpPr>
        <p:spPr>
          <a:xfrm>
            <a:off x="1546914" y="4155138"/>
            <a:ext cx="493555" cy="12474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4B54D83-647C-46DD-87AD-6A69D06C80A6}"/>
              </a:ext>
            </a:extLst>
          </p:cNvPr>
          <p:cNvCxnSpPr>
            <a:stCxn id="13" idx="5"/>
            <a:endCxn id="20" idx="1"/>
          </p:cNvCxnSpPr>
          <p:nvPr/>
        </p:nvCxnSpPr>
        <p:spPr>
          <a:xfrm>
            <a:off x="1735009" y="3429561"/>
            <a:ext cx="200690" cy="34995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83C0570E-79B9-42E7-9FD7-BD5638A53A45}"/>
                  </a:ext>
                </a:extLst>
              </p:cNvPr>
              <p:cNvSpPr/>
              <p:nvPr/>
            </p:nvSpPr>
            <p:spPr>
              <a:xfrm>
                <a:off x="891795" y="4532124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83C0570E-79B9-42E7-9FD7-BD5638A53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95" y="4532124"/>
                <a:ext cx="373506" cy="373506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5057F5A-3D68-8CDB-23A6-736506B16F26}"/>
              </a:ext>
            </a:extLst>
          </p:cNvPr>
          <p:cNvCxnSpPr>
            <a:cxnSpLocks/>
            <a:stCxn id="38" idx="7"/>
            <a:endCxn id="23" idx="3"/>
          </p:cNvCxnSpPr>
          <p:nvPr/>
        </p:nvCxnSpPr>
        <p:spPr>
          <a:xfrm flipV="1">
            <a:off x="1210602" y="4286935"/>
            <a:ext cx="271338" cy="29988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6B4E6A49-DEFB-CC99-41BD-A85F701F67B0}"/>
                  </a:ext>
                </a:extLst>
              </p:cNvPr>
              <p:cNvSpPr/>
              <p:nvPr/>
            </p:nvSpPr>
            <p:spPr>
              <a:xfrm>
                <a:off x="539919" y="1884359"/>
                <a:ext cx="259899" cy="23556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6B4E6A49-DEFB-CC99-41BD-A85F701F6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19" y="1884359"/>
                <a:ext cx="259899" cy="235560"/>
              </a:xfrm>
              <a:prstGeom prst="roundRect">
                <a:avLst/>
              </a:prstGeom>
              <a:blipFill>
                <a:blip r:embed="rId13"/>
                <a:stretch>
                  <a:fillRect l="-9302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F666D998-9EAF-EB8E-E63F-526DD3A4FD9F}"/>
                  </a:ext>
                </a:extLst>
              </p:cNvPr>
              <p:cNvSpPr/>
              <p:nvPr/>
            </p:nvSpPr>
            <p:spPr>
              <a:xfrm>
                <a:off x="518914" y="2245304"/>
                <a:ext cx="259899" cy="263594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F666D998-9EAF-EB8E-E63F-526DD3A4F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14" y="2245304"/>
                <a:ext cx="259899" cy="263594"/>
              </a:xfrm>
              <a:prstGeom prst="triangle">
                <a:avLst/>
              </a:prstGeom>
              <a:blipFill>
                <a:blip r:embed="rId14"/>
                <a:stretch>
                  <a:fillRect l="-2174" b="-17391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五边形 41">
                <a:extLst>
                  <a:ext uri="{FF2B5EF4-FFF2-40B4-BE49-F238E27FC236}">
                    <a16:creationId xmlns:a16="http://schemas.microsoft.com/office/drawing/2014/main" id="{EE62927D-358B-37DE-8D81-C76B7CBE9A98}"/>
                  </a:ext>
                </a:extLst>
              </p:cNvPr>
              <p:cNvSpPr/>
              <p:nvPr/>
            </p:nvSpPr>
            <p:spPr>
              <a:xfrm>
                <a:off x="539919" y="2634283"/>
                <a:ext cx="240190" cy="268641"/>
              </a:xfrm>
              <a:prstGeom prst="pentagon">
                <a:avLst/>
              </a:prstGeom>
              <a:solidFill>
                <a:srgbClr val="5B9BD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五边形 41">
                <a:extLst>
                  <a:ext uri="{FF2B5EF4-FFF2-40B4-BE49-F238E27FC236}">
                    <a16:creationId xmlns:a16="http://schemas.microsoft.com/office/drawing/2014/main" id="{EE62927D-358B-37DE-8D81-C76B7CBE9A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19" y="2634283"/>
                <a:ext cx="240190" cy="268641"/>
              </a:xfrm>
              <a:prstGeom prst="pentagon">
                <a:avLst/>
              </a:prstGeom>
              <a:blipFill>
                <a:blip r:embed="rId15"/>
                <a:stretch>
                  <a:fillRect l="-4762" b="-6522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E603A2F4-858D-A0E8-1430-34AD639ED477}"/>
              </a:ext>
            </a:extLst>
          </p:cNvPr>
          <p:cNvSpPr txBox="1"/>
          <p:nvPr/>
        </p:nvSpPr>
        <p:spPr>
          <a:xfrm>
            <a:off x="971001" y="1839754"/>
            <a:ext cx="1094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相同用户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22EBDC3-29C1-754C-9422-CE3697DED53D}"/>
              </a:ext>
            </a:extLst>
          </p:cNvPr>
          <p:cNvSpPr txBox="1"/>
          <p:nvPr/>
        </p:nvSpPr>
        <p:spPr>
          <a:xfrm>
            <a:off x="981284" y="2216428"/>
            <a:ext cx="2300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相同商品下同一段时间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154E18C-E953-FA12-BA79-E1D7DC878F27}"/>
              </a:ext>
            </a:extLst>
          </p:cNvPr>
          <p:cNvSpPr txBox="1"/>
          <p:nvPr/>
        </p:nvSpPr>
        <p:spPr>
          <a:xfrm>
            <a:off x="1001097" y="2622153"/>
            <a:ext cx="2300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相同商品同一评分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A8BEBF62-F40E-CC0E-E81A-8D7B0AF351BD}"/>
                  </a:ext>
                </a:extLst>
              </p:cNvPr>
              <p:cNvSpPr/>
              <p:nvPr/>
            </p:nvSpPr>
            <p:spPr>
              <a:xfrm>
                <a:off x="5564755" y="1554577"/>
                <a:ext cx="373506" cy="37350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A8BEBF62-F40E-CC0E-E81A-8D7B0AF35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755" y="1554577"/>
                <a:ext cx="373506" cy="373506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95DBB941-5B64-E5DC-DB11-D38CD5E50A24}"/>
                  </a:ext>
                </a:extLst>
              </p:cNvPr>
              <p:cNvSpPr/>
              <p:nvPr/>
            </p:nvSpPr>
            <p:spPr>
              <a:xfrm>
                <a:off x="4470780" y="976803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95DBB941-5B64-E5DC-DB11-D38CD5E50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780" y="976803"/>
                <a:ext cx="373506" cy="37350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8D3097F9-6440-0025-3F72-195521B9E4F4}"/>
                  </a:ext>
                </a:extLst>
              </p:cNvPr>
              <p:cNvSpPr/>
              <p:nvPr/>
            </p:nvSpPr>
            <p:spPr>
              <a:xfrm>
                <a:off x="6093390" y="743100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8D3097F9-6440-0025-3F72-195521B9E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390" y="743100"/>
                <a:ext cx="373506" cy="373506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9B3FE535-9DA5-2DF7-F344-6723CC22A67A}"/>
                  </a:ext>
                </a:extLst>
              </p:cNvPr>
              <p:cNvSpPr/>
              <p:nvPr/>
            </p:nvSpPr>
            <p:spPr>
              <a:xfrm>
                <a:off x="5145580" y="2529418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9B3FE535-9DA5-2DF7-F344-6723CC22A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580" y="2529418"/>
                <a:ext cx="373506" cy="373506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A0EFBC6F-EE08-D69C-9D08-34B1F5EED287}"/>
                  </a:ext>
                </a:extLst>
              </p:cNvPr>
              <p:cNvSpPr/>
              <p:nvPr/>
            </p:nvSpPr>
            <p:spPr>
              <a:xfrm>
                <a:off x="6488069" y="2474719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A0EFBC6F-EE08-D69C-9D08-34B1F5EED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069" y="2474719"/>
                <a:ext cx="373506" cy="373506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E031914B-1B36-D582-99DC-B3499DB9DDCC}"/>
                  </a:ext>
                </a:extLst>
              </p:cNvPr>
              <p:cNvSpPr/>
              <p:nvPr/>
            </p:nvSpPr>
            <p:spPr>
              <a:xfrm>
                <a:off x="5163093" y="773514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E031914B-1B36-D582-99DC-B3499DB9D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093" y="773514"/>
                <a:ext cx="373506" cy="373506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2A62E9F-0578-D055-4B17-8E8EF84DD737}"/>
                  </a:ext>
                </a:extLst>
              </p:cNvPr>
              <p:cNvSpPr/>
              <p:nvPr/>
            </p:nvSpPr>
            <p:spPr>
              <a:xfrm>
                <a:off x="4470780" y="1861515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2A62E9F-0578-D055-4B17-8E8EF84DD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780" y="1861515"/>
                <a:ext cx="373506" cy="373506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2E8CA6F0-F535-4912-77B9-0B54B74E2D25}"/>
              </a:ext>
            </a:extLst>
          </p:cNvPr>
          <p:cNvCxnSpPr>
            <a:cxnSpLocks/>
            <a:stCxn id="49" idx="7"/>
            <a:endCxn id="46" idx="4"/>
          </p:cNvCxnSpPr>
          <p:nvPr/>
        </p:nvCxnSpPr>
        <p:spPr>
          <a:xfrm flipV="1">
            <a:off x="5464387" y="1928083"/>
            <a:ext cx="287121" cy="65603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D22CE025-E6BA-6317-2E06-B3B9583A208E}"/>
              </a:ext>
            </a:extLst>
          </p:cNvPr>
          <p:cNvCxnSpPr>
            <a:cxnSpLocks/>
            <a:stCxn id="46" idx="5"/>
            <a:endCxn id="50" idx="1"/>
          </p:cNvCxnSpPr>
          <p:nvPr/>
        </p:nvCxnSpPr>
        <p:spPr>
          <a:xfrm>
            <a:off x="5883562" y="1873384"/>
            <a:ext cx="659206" cy="65603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7F25923C-2118-C9D2-7008-0DD5D698C167}"/>
              </a:ext>
            </a:extLst>
          </p:cNvPr>
          <p:cNvCxnSpPr>
            <a:cxnSpLocks/>
            <a:stCxn id="46" idx="7"/>
            <a:endCxn id="48" idx="3"/>
          </p:cNvCxnSpPr>
          <p:nvPr/>
        </p:nvCxnSpPr>
        <p:spPr>
          <a:xfrm flipV="1">
            <a:off x="5883562" y="1061907"/>
            <a:ext cx="264527" cy="54736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F34ACB4D-098B-EB9F-3F6D-73E3992532F0}"/>
              </a:ext>
            </a:extLst>
          </p:cNvPr>
          <p:cNvCxnSpPr>
            <a:cxnSpLocks/>
            <a:stCxn id="46" idx="1"/>
            <a:endCxn id="51" idx="5"/>
          </p:cNvCxnSpPr>
          <p:nvPr/>
        </p:nvCxnSpPr>
        <p:spPr>
          <a:xfrm flipH="1" flipV="1">
            <a:off x="5481900" y="1092321"/>
            <a:ext cx="137554" cy="51695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83207DFE-1A66-5172-3FBC-2338CA6090CE}"/>
              </a:ext>
            </a:extLst>
          </p:cNvPr>
          <p:cNvCxnSpPr>
            <a:cxnSpLocks/>
            <a:stCxn id="46" idx="2"/>
          </p:cNvCxnSpPr>
          <p:nvPr/>
        </p:nvCxnSpPr>
        <p:spPr>
          <a:xfrm flipH="1" flipV="1">
            <a:off x="4840058" y="1347506"/>
            <a:ext cx="724697" cy="39382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5B6F5295-A55F-B902-7CA3-A327C8C37666}"/>
              </a:ext>
            </a:extLst>
          </p:cNvPr>
          <p:cNvCxnSpPr>
            <a:cxnSpLocks/>
            <a:stCxn id="46" idx="3"/>
            <a:endCxn id="63" idx="6"/>
          </p:cNvCxnSpPr>
          <p:nvPr/>
        </p:nvCxnSpPr>
        <p:spPr>
          <a:xfrm flipH="1">
            <a:off x="4844286" y="1873384"/>
            <a:ext cx="775168" cy="17488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48E46C15-7015-7AD4-F3AF-E073A65EC8EE}"/>
              </a:ext>
            </a:extLst>
          </p:cNvPr>
          <p:cNvCxnSpPr>
            <a:cxnSpLocks/>
            <a:endCxn id="46" idx="4"/>
          </p:cNvCxnSpPr>
          <p:nvPr/>
        </p:nvCxnSpPr>
        <p:spPr>
          <a:xfrm flipV="1">
            <a:off x="5466426" y="1928083"/>
            <a:ext cx="285082" cy="684594"/>
          </a:xfrm>
          <a:prstGeom prst="straightConnector1">
            <a:avLst/>
          </a:prstGeom>
          <a:noFill/>
          <a:ln w="28575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D3E95F49-E742-B74B-A3D9-80E41EA42F05}"/>
              </a:ext>
            </a:extLst>
          </p:cNvPr>
          <p:cNvCxnSpPr>
            <a:cxnSpLocks/>
            <a:stCxn id="50" idx="1"/>
            <a:endCxn id="46" idx="5"/>
          </p:cNvCxnSpPr>
          <p:nvPr/>
        </p:nvCxnSpPr>
        <p:spPr>
          <a:xfrm flipH="1" flipV="1">
            <a:off x="5883562" y="1873384"/>
            <a:ext cx="659206" cy="656034"/>
          </a:xfrm>
          <a:prstGeom prst="straightConnector1">
            <a:avLst/>
          </a:prstGeom>
          <a:noFill/>
          <a:ln w="28575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06650410-5E42-6028-35A9-2C9DA3D2C8A0}"/>
              </a:ext>
            </a:extLst>
          </p:cNvPr>
          <p:cNvCxnSpPr>
            <a:cxnSpLocks/>
            <a:stCxn id="47" idx="5"/>
            <a:endCxn id="46" idx="2"/>
          </p:cNvCxnSpPr>
          <p:nvPr/>
        </p:nvCxnSpPr>
        <p:spPr>
          <a:xfrm>
            <a:off x="4789587" y="1295610"/>
            <a:ext cx="775168" cy="445720"/>
          </a:xfrm>
          <a:prstGeom prst="straightConnector1">
            <a:avLst/>
          </a:prstGeom>
          <a:noFill/>
          <a:ln w="28575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DF4F30DC-D36B-BA26-C9AE-713F885C1446}"/>
              </a:ext>
            </a:extLst>
          </p:cNvPr>
          <p:cNvCxnSpPr>
            <a:cxnSpLocks/>
            <a:stCxn id="48" idx="3"/>
            <a:endCxn id="46" idx="7"/>
          </p:cNvCxnSpPr>
          <p:nvPr/>
        </p:nvCxnSpPr>
        <p:spPr>
          <a:xfrm flipH="1">
            <a:off x="5883562" y="1061907"/>
            <a:ext cx="264527" cy="547369"/>
          </a:xfrm>
          <a:prstGeom prst="straightConnector1">
            <a:avLst/>
          </a:prstGeom>
          <a:noFill/>
          <a:ln w="28575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1" name="乘号 100">
            <a:extLst>
              <a:ext uri="{FF2B5EF4-FFF2-40B4-BE49-F238E27FC236}">
                <a16:creationId xmlns:a16="http://schemas.microsoft.com/office/drawing/2014/main" id="{E29944EA-0142-3174-AB88-0A463274527B}"/>
              </a:ext>
            </a:extLst>
          </p:cNvPr>
          <p:cNvSpPr/>
          <p:nvPr/>
        </p:nvSpPr>
        <p:spPr>
          <a:xfrm>
            <a:off x="5326873" y="1122000"/>
            <a:ext cx="418286" cy="373506"/>
          </a:xfrm>
          <a:prstGeom prst="mathMultiply">
            <a:avLst>
              <a:gd name="adj1" fmla="val 71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乘号 101">
            <a:extLst>
              <a:ext uri="{FF2B5EF4-FFF2-40B4-BE49-F238E27FC236}">
                <a16:creationId xmlns:a16="http://schemas.microsoft.com/office/drawing/2014/main" id="{7A3672B7-EF14-68AA-AA6F-AF922B08046D}"/>
              </a:ext>
            </a:extLst>
          </p:cNvPr>
          <p:cNvSpPr/>
          <p:nvPr/>
        </p:nvSpPr>
        <p:spPr>
          <a:xfrm>
            <a:off x="4987066" y="1742954"/>
            <a:ext cx="418286" cy="373506"/>
          </a:xfrm>
          <a:prstGeom prst="mathMultiply">
            <a:avLst>
              <a:gd name="adj1" fmla="val 71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" name="图片 102">
            <a:extLst>
              <a:ext uri="{FF2B5EF4-FFF2-40B4-BE49-F238E27FC236}">
                <a16:creationId xmlns:a16="http://schemas.microsoft.com/office/drawing/2014/main" id="{0EA71434-23BD-F146-FDDE-0E5D0A1276F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02136" y="1456003"/>
            <a:ext cx="172892" cy="722305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ECFB60B1-6B73-762C-3612-68D1FF4F15A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64508" y="1028699"/>
            <a:ext cx="461850" cy="312274"/>
          </a:xfrm>
          <a:prstGeom prst="rect">
            <a:avLst/>
          </a:prstGeom>
        </p:spPr>
      </p:pic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5AA32A12-E4C9-5858-300E-2D78AEB74BF1}"/>
              </a:ext>
            </a:extLst>
          </p:cNvPr>
          <p:cNvCxnSpPr/>
          <p:nvPr/>
        </p:nvCxnSpPr>
        <p:spPr>
          <a:xfrm flipV="1">
            <a:off x="6819676" y="1811144"/>
            <a:ext cx="755906" cy="601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8D5E0D07-E927-16A3-7716-5DF529625B41}"/>
                  </a:ext>
                </a:extLst>
              </p:cNvPr>
              <p:cNvSpPr/>
              <p:nvPr/>
            </p:nvSpPr>
            <p:spPr>
              <a:xfrm>
                <a:off x="5614826" y="4249564"/>
                <a:ext cx="373506" cy="37350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8D5E0D07-E927-16A3-7716-5DF529625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826" y="4249564"/>
                <a:ext cx="373506" cy="373506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E985BBDB-1518-644C-EA3C-A2A08C15794C}"/>
                  </a:ext>
                </a:extLst>
              </p:cNvPr>
              <p:cNvSpPr/>
              <p:nvPr/>
            </p:nvSpPr>
            <p:spPr>
              <a:xfrm>
                <a:off x="4520851" y="3671790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E985BBDB-1518-644C-EA3C-A2A08C157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851" y="3671790"/>
                <a:ext cx="373506" cy="373506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C346268B-5739-FFEE-F573-05DBBF7F2DE6}"/>
                  </a:ext>
                </a:extLst>
              </p:cNvPr>
              <p:cNvSpPr/>
              <p:nvPr/>
            </p:nvSpPr>
            <p:spPr>
              <a:xfrm>
                <a:off x="6143461" y="3438087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C346268B-5739-FFEE-F573-05DBBF7F2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461" y="3438087"/>
                <a:ext cx="373506" cy="373506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F3E2180E-1CB7-6627-F866-CA93B5A3BF46}"/>
                  </a:ext>
                </a:extLst>
              </p:cNvPr>
              <p:cNvSpPr/>
              <p:nvPr/>
            </p:nvSpPr>
            <p:spPr>
              <a:xfrm>
                <a:off x="5191249" y="5619106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F3E2180E-1CB7-6627-F866-CA93B5A3B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249" y="5619106"/>
                <a:ext cx="373506" cy="373506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FA0B7042-9EFC-8B5B-1813-3D56406F870D}"/>
                  </a:ext>
                </a:extLst>
              </p:cNvPr>
              <p:cNvSpPr/>
              <p:nvPr/>
            </p:nvSpPr>
            <p:spPr>
              <a:xfrm>
                <a:off x="6538140" y="5169706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FA0B7042-9EFC-8B5B-1813-3D56406F87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140" y="5169706"/>
                <a:ext cx="373506" cy="373506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DDD321E7-3940-885A-1511-85F06B0535A5}"/>
                  </a:ext>
                </a:extLst>
              </p:cNvPr>
              <p:cNvSpPr/>
              <p:nvPr/>
            </p:nvSpPr>
            <p:spPr>
              <a:xfrm>
                <a:off x="5045258" y="3135132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DDD321E7-3940-885A-1511-85F06B053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258" y="3135132"/>
                <a:ext cx="373506" cy="373506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92E6FB0B-860B-9EE5-5773-0A4EE5D24EC3}"/>
              </a:ext>
            </a:extLst>
          </p:cNvPr>
          <p:cNvCxnSpPr>
            <a:stCxn id="107" idx="5"/>
            <a:endCxn id="116" idx="1"/>
          </p:cNvCxnSpPr>
          <p:nvPr/>
        </p:nvCxnSpPr>
        <p:spPr>
          <a:xfrm>
            <a:off x="4839658" y="3990597"/>
            <a:ext cx="206363" cy="18891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: 圆角 112">
                <a:extLst>
                  <a:ext uri="{FF2B5EF4-FFF2-40B4-BE49-F238E27FC236}">
                    <a16:creationId xmlns:a16="http://schemas.microsoft.com/office/drawing/2014/main" id="{13329691-4D3E-BFA3-B85E-6BA15FA67DE5}"/>
                  </a:ext>
                </a:extLst>
              </p:cNvPr>
              <p:cNvSpPr/>
              <p:nvPr/>
            </p:nvSpPr>
            <p:spPr>
              <a:xfrm>
                <a:off x="5564755" y="3686112"/>
                <a:ext cx="259899" cy="23556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矩形: 圆角 112">
                <a:extLst>
                  <a:ext uri="{FF2B5EF4-FFF2-40B4-BE49-F238E27FC236}">
                    <a16:creationId xmlns:a16="http://schemas.microsoft.com/office/drawing/2014/main" id="{13329691-4D3E-BFA3-B85E-6BA15FA67D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755" y="3686112"/>
                <a:ext cx="259899" cy="235560"/>
              </a:xfrm>
              <a:prstGeom prst="roundRect">
                <a:avLst/>
              </a:prstGeom>
              <a:blipFill>
                <a:blip r:embed="rId28"/>
                <a:stretch>
                  <a:fillRect l="-6977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8BB462B-07F2-5EE8-2C48-FA93DCF6679E}"/>
              </a:ext>
            </a:extLst>
          </p:cNvPr>
          <p:cNvCxnSpPr>
            <a:stCxn id="113" idx="3"/>
            <a:endCxn id="108" idx="3"/>
          </p:cNvCxnSpPr>
          <p:nvPr/>
        </p:nvCxnSpPr>
        <p:spPr>
          <a:xfrm flipV="1">
            <a:off x="5824654" y="3756894"/>
            <a:ext cx="373506" cy="4699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8A1579AF-CEE5-C38E-84B9-CFB610228039}"/>
              </a:ext>
            </a:extLst>
          </p:cNvPr>
          <p:cNvCxnSpPr>
            <a:stCxn id="113" idx="2"/>
            <a:endCxn id="106" idx="0"/>
          </p:cNvCxnSpPr>
          <p:nvPr/>
        </p:nvCxnSpPr>
        <p:spPr>
          <a:xfrm>
            <a:off x="5694705" y="3921672"/>
            <a:ext cx="106874" cy="32789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等腰三角形 115">
                <a:extLst>
                  <a:ext uri="{FF2B5EF4-FFF2-40B4-BE49-F238E27FC236}">
                    <a16:creationId xmlns:a16="http://schemas.microsoft.com/office/drawing/2014/main" id="{DB9570EB-63E1-F0D7-233C-94FD0105CBDC}"/>
                  </a:ext>
                </a:extLst>
              </p:cNvPr>
              <p:cNvSpPr/>
              <p:nvPr/>
            </p:nvSpPr>
            <p:spPr>
              <a:xfrm>
                <a:off x="4981046" y="4047719"/>
                <a:ext cx="259899" cy="263594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6" name="等腰三角形 115">
                <a:extLst>
                  <a:ext uri="{FF2B5EF4-FFF2-40B4-BE49-F238E27FC236}">
                    <a16:creationId xmlns:a16="http://schemas.microsoft.com/office/drawing/2014/main" id="{DB9570EB-63E1-F0D7-233C-94FD0105C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046" y="4047719"/>
                <a:ext cx="259899" cy="263594"/>
              </a:xfrm>
              <a:prstGeom prst="triangle">
                <a:avLst/>
              </a:prstGeom>
              <a:blipFill>
                <a:blip r:embed="rId29"/>
                <a:stretch>
                  <a:fillRect l="-2174" b="-20000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五边形 116">
                <a:extLst>
                  <a:ext uri="{FF2B5EF4-FFF2-40B4-BE49-F238E27FC236}">
                    <a16:creationId xmlns:a16="http://schemas.microsoft.com/office/drawing/2014/main" id="{092D7A72-117F-F5CA-41FF-5BF2F002DF41}"/>
                  </a:ext>
                </a:extLst>
              </p:cNvPr>
              <p:cNvSpPr/>
              <p:nvPr/>
            </p:nvSpPr>
            <p:spPr>
              <a:xfrm>
                <a:off x="5748142" y="5111207"/>
                <a:ext cx="240190" cy="268641"/>
              </a:xfrm>
              <a:prstGeom prst="pentagon">
                <a:avLst/>
              </a:prstGeom>
              <a:solidFill>
                <a:srgbClr val="5B9BD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五边形 116">
                <a:extLst>
                  <a:ext uri="{FF2B5EF4-FFF2-40B4-BE49-F238E27FC236}">
                    <a16:creationId xmlns:a16="http://schemas.microsoft.com/office/drawing/2014/main" id="{092D7A72-117F-F5CA-41FF-5BF2F002D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142" y="5111207"/>
                <a:ext cx="240190" cy="268641"/>
              </a:xfrm>
              <a:prstGeom prst="pentagon">
                <a:avLst/>
              </a:prstGeom>
              <a:blipFill>
                <a:blip r:embed="rId11"/>
                <a:stretch>
                  <a:fillRect l="-4762" b="-4255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C68D9633-9447-2AFF-4F2F-5D70F8C45EE2}"/>
              </a:ext>
            </a:extLst>
          </p:cNvPr>
          <p:cNvCxnSpPr>
            <a:stCxn id="106" idx="4"/>
            <a:endCxn id="117" idx="0"/>
          </p:cNvCxnSpPr>
          <p:nvPr/>
        </p:nvCxnSpPr>
        <p:spPr>
          <a:xfrm>
            <a:off x="5801579" y="4623070"/>
            <a:ext cx="66658" cy="48813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B2E26EFF-CABF-79FF-03CF-0AAF23E4EE8E}"/>
              </a:ext>
            </a:extLst>
          </p:cNvPr>
          <p:cNvCxnSpPr>
            <a:stCxn id="109" idx="7"/>
            <a:endCxn id="117" idx="2"/>
          </p:cNvCxnSpPr>
          <p:nvPr/>
        </p:nvCxnSpPr>
        <p:spPr>
          <a:xfrm flipV="1">
            <a:off x="5510056" y="5379847"/>
            <a:ext cx="283958" cy="29395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C994CB6A-CE45-51F6-0DC4-D11770C454F0}"/>
              </a:ext>
            </a:extLst>
          </p:cNvPr>
          <p:cNvCxnSpPr>
            <a:stCxn id="117" idx="5"/>
            <a:endCxn id="110" idx="2"/>
          </p:cNvCxnSpPr>
          <p:nvPr/>
        </p:nvCxnSpPr>
        <p:spPr>
          <a:xfrm>
            <a:off x="5988332" y="5213818"/>
            <a:ext cx="549808" cy="14264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DBEB702D-A2D7-A40F-1C94-694A57F70255}"/>
              </a:ext>
            </a:extLst>
          </p:cNvPr>
          <p:cNvCxnSpPr>
            <a:stCxn id="116" idx="5"/>
            <a:endCxn id="106" idx="1"/>
          </p:cNvCxnSpPr>
          <p:nvPr/>
        </p:nvCxnSpPr>
        <p:spPr>
          <a:xfrm>
            <a:off x="5175970" y="4179516"/>
            <a:ext cx="493555" cy="12474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BDBBBCE7-8CC8-81DD-E5D3-EC97F6B5A391}"/>
              </a:ext>
            </a:extLst>
          </p:cNvPr>
          <p:cNvCxnSpPr>
            <a:stCxn id="111" idx="5"/>
            <a:endCxn id="113" idx="1"/>
          </p:cNvCxnSpPr>
          <p:nvPr/>
        </p:nvCxnSpPr>
        <p:spPr>
          <a:xfrm>
            <a:off x="5364065" y="3453939"/>
            <a:ext cx="200690" cy="34995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9A641D41-63AC-09B8-8F3D-ED106DD45032}"/>
                  </a:ext>
                </a:extLst>
              </p:cNvPr>
              <p:cNvSpPr/>
              <p:nvPr/>
            </p:nvSpPr>
            <p:spPr>
              <a:xfrm>
                <a:off x="4520851" y="4556502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9A641D41-63AC-09B8-8F3D-ED106DD45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851" y="4556502"/>
                <a:ext cx="373506" cy="373506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C81D7F7F-2C08-C713-33FC-6190D3103166}"/>
              </a:ext>
            </a:extLst>
          </p:cNvPr>
          <p:cNvCxnSpPr>
            <a:cxnSpLocks/>
            <a:stCxn id="123" idx="7"/>
            <a:endCxn id="116" idx="3"/>
          </p:cNvCxnSpPr>
          <p:nvPr/>
        </p:nvCxnSpPr>
        <p:spPr>
          <a:xfrm flipV="1">
            <a:off x="4839658" y="4311313"/>
            <a:ext cx="271338" cy="29988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D487F580-2F15-5DB4-F8FA-56C8F573C838}"/>
              </a:ext>
            </a:extLst>
          </p:cNvPr>
          <p:cNvCxnSpPr>
            <a:cxnSpLocks/>
            <a:stCxn id="109" idx="7"/>
            <a:endCxn id="117" idx="2"/>
          </p:cNvCxnSpPr>
          <p:nvPr/>
        </p:nvCxnSpPr>
        <p:spPr>
          <a:xfrm flipV="1">
            <a:off x="5510056" y="5379847"/>
            <a:ext cx="283958" cy="293958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8160A851-660B-F7FB-4532-D45B2B3E0C55}"/>
              </a:ext>
            </a:extLst>
          </p:cNvPr>
          <p:cNvCxnSpPr>
            <a:cxnSpLocks/>
          </p:cNvCxnSpPr>
          <p:nvPr/>
        </p:nvCxnSpPr>
        <p:spPr>
          <a:xfrm flipV="1">
            <a:off x="4824689" y="4325282"/>
            <a:ext cx="283958" cy="293958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1A3D9FDA-2E74-6A92-8763-67DA7B9EFB48}"/>
              </a:ext>
            </a:extLst>
          </p:cNvPr>
          <p:cNvCxnSpPr>
            <a:cxnSpLocks/>
            <a:stCxn id="108" idx="3"/>
            <a:endCxn id="113" idx="3"/>
          </p:cNvCxnSpPr>
          <p:nvPr/>
        </p:nvCxnSpPr>
        <p:spPr>
          <a:xfrm flipH="1">
            <a:off x="5824654" y="3756894"/>
            <a:ext cx="373506" cy="46998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94A8FCAF-CF93-0BD7-0AC4-0F83357E0599}"/>
              </a:ext>
            </a:extLst>
          </p:cNvPr>
          <p:cNvCxnSpPr>
            <a:cxnSpLocks/>
            <a:stCxn id="111" idx="5"/>
            <a:endCxn id="113" idx="1"/>
          </p:cNvCxnSpPr>
          <p:nvPr/>
        </p:nvCxnSpPr>
        <p:spPr>
          <a:xfrm>
            <a:off x="5364065" y="3453939"/>
            <a:ext cx="200690" cy="349953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1" name="乘号 140">
            <a:extLst>
              <a:ext uri="{FF2B5EF4-FFF2-40B4-BE49-F238E27FC236}">
                <a16:creationId xmlns:a16="http://schemas.microsoft.com/office/drawing/2014/main" id="{66BF2FD0-7F76-789F-B46F-3E854C6E5ACA}"/>
              </a:ext>
            </a:extLst>
          </p:cNvPr>
          <p:cNvSpPr/>
          <p:nvPr/>
        </p:nvSpPr>
        <p:spPr>
          <a:xfrm>
            <a:off x="4749513" y="3910575"/>
            <a:ext cx="418286" cy="373506"/>
          </a:xfrm>
          <a:prstGeom prst="mathMultiply">
            <a:avLst>
              <a:gd name="adj1" fmla="val 71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乘号 141">
            <a:extLst>
              <a:ext uri="{FF2B5EF4-FFF2-40B4-BE49-F238E27FC236}">
                <a16:creationId xmlns:a16="http://schemas.microsoft.com/office/drawing/2014/main" id="{25FC5878-E8AF-ACAF-D6CA-744EEECD81EE}"/>
              </a:ext>
            </a:extLst>
          </p:cNvPr>
          <p:cNvSpPr/>
          <p:nvPr/>
        </p:nvSpPr>
        <p:spPr>
          <a:xfrm>
            <a:off x="6071751" y="5089235"/>
            <a:ext cx="418286" cy="373506"/>
          </a:xfrm>
          <a:prstGeom prst="mathMultiply">
            <a:avLst>
              <a:gd name="adj1" fmla="val 71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文本框 1031">
            <a:extLst>
              <a:ext uri="{FF2B5EF4-FFF2-40B4-BE49-F238E27FC236}">
                <a16:creationId xmlns:a16="http://schemas.microsoft.com/office/drawing/2014/main" id="{602DE317-D50E-0F37-7051-E1A05C61A5EF}"/>
              </a:ext>
            </a:extLst>
          </p:cNvPr>
          <p:cNvSpPr txBox="1"/>
          <p:nvPr/>
        </p:nvSpPr>
        <p:spPr>
          <a:xfrm>
            <a:off x="3128691" y="1433886"/>
            <a:ext cx="144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计算与目标节点相似度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005E11AD-8979-44B4-EFBC-8625E782AFA2}"/>
              </a:ext>
            </a:extLst>
          </p:cNvPr>
          <p:cNvSpPr txBox="1"/>
          <p:nvPr/>
        </p:nvSpPr>
        <p:spPr>
          <a:xfrm>
            <a:off x="3071243" y="4325282"/>
            <a:ext cx="144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根据异构节点选择邻居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: 圆角 144">
                <a:extLst>
                  <a:ext uri="{FF2B5EF4-FFF2-40B4-BE49-F238E27FC236}">
                    <a16:creationId xmlns:a16="http://schemas.microsoft.com/office/drawing/2014/main" id="{AAB06D84-1117-B276-9693-8E40D946B992}"/>
                  </a:ext>
                </a:extLst>
              </p:cNvPr>
              <p:cNvSpPr/>
              <p:nvPr/>
            </p:nvSpPr>
            <p:spPr>
              <a:xfrm>
                <a:off x="7780779" y="3576033"/>
                <a:ext cx="259899" cy="23556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5" name="矩形: 圆角 144">
                <a:extLst>
                  <a:ext uri="{FF2B5EF4-FFF2-40B4-BE49-F238E27FC236}">
                    <a16:creationId xmlns:a16="http://schemas.microsoft.com/office/drawing/2014/main" id="{AAB06D84-1117-B276-9693-8E40D946B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79" y="3576033"/>
                <a:ext cx="259899" cy="235560"/>
              </a:xfrm>
              <a:prstGeom prst="roundRect">
                <a:avLst/>
              </a:prstGeom>
              <a:blipFill>
                <a:blip r:embed="rId31"/>
                <a:stretch>
                  <a:fillRect l="-6818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等腰三角形 145">
                <a:extLst>
                  <a:ext uri="{FF2B5EF4-FFF2-40B4-BE49-F238E27FC236}">
                    <a16:creationId xmlns:a16="http://schemas.microsoft.com/office/drawing/2014/main" id="{A6E7C65D-6D7A-7BB7-AED1-3490BBF58CCA}"/>
                  </a:ext>
                </a:extLst>
              </p:cNvPr>
              <p:cNvSpPr/>
              <p:nvPr/>
            </p:nvSpPr>
            <p:spPr>
              <a:xfrm>
                <a:off x="7759774" y="3936978"/>
                <a:ext cx="259899" cy="263594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6" name="等腰三角形 145">
                <a:extLst>
                  <a:ext uri="{FF2B5EF4-FFF2-40B4-BE49-F238E27FC236}">
                    <a16:creationId xmlns:a16="http://schemas.microsoft.com/office/drawing/2014/main" id="{A6E7C65D-6D7A-7BB7-AED1-3490BBF58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774" y="3936978"/>
                <a:ext cx="259899" cy="263594"/>
              </a:xfrm>
              <a:prstGeom prst="triangle">
                <a:avLst/>
              </a:prstGeom>
              <a:blipFill>
                <a:blip r:embed="rId29"/>
                <a:stretch>
                  <a:fillRect l="-2174" b="-20000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五边形 146">
                <a:extLst>
                  <a:ext uri="{FF2B5EF4-FFF2-40B4-BE49-F238E27FC236}">
                    <a16:creationId xmlns:a16="http://schemas.microsoft.com/office/drawing/2014/main" id="{C689EFCC-88AE-5552-F779-10715C979A6A}"/>
                  </a:ext>
                </a:extLst>
              </p:cNvPr>
              <p:cNvSpPr/>
              <p:nvPr/>
            </p:nvSpPr>
            <p:spPr>
              <a:xfrm>
                <a:off x="7780779" y="4325957"/>
                <a:ext cx="240190" cy="268641"/>
              </a:xfrm>
              <a:prstGeom prst="pentagon">
                <a:avLst/>
              </a:prstGeom>
              <a:solidFill>
                <a:srgbClr val="5B9BD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五边形 146">
                <a:extLst>
                  <a:ext uri="{FF2B5EF4-FFF2-40B4-BE49-F238E27FC236}">
                    <a16:creationId xmlns:a16="http://schemas.microsoft.com/office/drawing/2014/main" id="{C689EFCC-88AE-5552-F779-10715C979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79" y="4325957"/>
                <a:ext cx="240190" cy="268641"/>
              </a:xfrm>
              <a:prstGeom prst="pentagon">
                <a:avLst/>
              </a:prstGeom>
              <a:blipFill>
                <a:blip r:embed="rId32"/>
                <a:stretch>
                  <a:fillRect l="-2326" b="-4348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04F4A608-5D80-CE8B-6C7A-5CF56DF92DFC}"/>
                  </a:ext>
                </a:extLst>
              </p:cNvPr>
              <p:cNvSpPr/>
              <p:nvPr/>
            </p:nvSpPr>
            <p:spPr>
              <a:xfrm>
                <a:off x="7737277" y="4887226"/>
                <a:ext cx="373506" cy="37350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04F4A608-5D80-CE8B-6C7A-5CF56DF92D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277" y="4887226"/>
                <a:ext cx="373506" cy="373506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DC3803C2-94C0-DC72-EB01-5272510EA9AA}"/>
                  </a:ext>
                </a:extLst>
              </p:cNvPr>
              <p:cNvSpPr/>
              <p:nvPr/>
            </p:nvSpPr>
            <p:spPr>
              <a:xfrm>
                <a:off x="8885957" y="4117510"/>
                <a:ext cx="373506" cy="37350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DC3803C2-94C0-DC72-EB01-5272510EA9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957" y="4117510"/>
                <a:ext cx="373506" cy="373506"/>
              </a:xfrm>
              <a:prstGeom prst="ellipse">
                <a:avLst/>
              </a:prstGeom>
              <a:blipFill>
                <a:blip r:embed="rId34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2934DDD8-B647-274C-72F8-CA1086419EE4}"/>
              </a:ext>
            </a:extLst>
          </p:cNvPr>
          <p:cNvCxnSpPr>
            <a:cxnSpLocks/>
            <a:stCxn id="147" idx="5"/>
            <a:endCxn id="152" idx="2"/>
          </p:cNvCxnSpPr>
          <p:nvPr/>
        </p:nvCxnSpPr>
        <p:spPr>
          <a:xfrm flipV="1">
            <a:off x="8020969" y="4304263"/>
            <a:ext cx="864988" cy="124305"/>
          </a:xfrm>
          <a:prstGeom prst="straightConnector1">
            <a:avLst/>
          </a:prstGeom>
          <a:ln w="9525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BEB1FC84-4A32-5000-1AD5-5ADE51EFD699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8040678" y="4117510"/>
            <a:ext cx="845279" cy="186753"/>
          </a:xfrm>
          <a:prstGeom prst="straightConnector1">
            <a:avLst/>
          </a:prstGeom>
          <a:ln w="9525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5A0586F8-79D0-8FD1-1BEE-872A5BA2ACBC}"/>
              </a:ext>
            </a:extLst>
          </p:cNvPr>
          <p:cNvCxnSpPr>
            <a:cxnSpLocks/>
            <a:stCxn id="145" idx="3"/>
          </p:cNvCxnSpPr>
          <p:nvPr/>
        </p:nvCxnSpPr>
        <p:spPr>
          <a:xfrm>
            <a:off x="8040678" y="3693813"/>
            <a:ext cx="834328" cy="607722"/>
          </a:xfrm>
          <a:prstGeom prst="straightConnector1">
            <a:avLst/>
          </a:prstGeom>
          <a:ln w="9525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E75A55D6-EB8D-7AAE-85DD-77B20C795BBF}"/>
              </a:ext>
            </a:extLst>
          </p:cNvPr>
          <p:cNvCxnSpPr>
            <a:cxnSpLocks/>
            <a:stCxn id="151" idx="6"/>
            <a:endCxn id="152" idx="3"/>
          </p:cNvCxnSpPr>
          <p:nvPr/>
        </p:nvCxnSpPr>
        <p:spPr>
          <a:xfrm flipV="1">
            <a:off x="8110783" y="4436317"/>
            <a:ext cx="829873" cy="637662"/>
          </a:xfrm>
          <a:prstGeom prst="straightConnector1">
            <a:avLst/>
          </a:prstGeom>
          <a:ln w="9525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1" name="图片 170">
            <a:extLst>
              <a:ext uri="{FF2B5EF4-FFF2-40B4-BE49-F238E27FC236}">
                <a16:creationId xmlns:a16="http://schemas.microsoft.com/office/drawing/2014/main" id="{E9411FA8-5EB6-5BCC-7ECE-A29679CAE69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401143" y="3964980"/>
            <a:ext cx="172892" cy="722305"/>
          </a:xfrm>
          <a:prstGeom prst="rect">
            <a:avLst/>
          </a:prstGeom>
        </p:spPr>
      </p:pic>
      <p:pic>
        <p:nvPicPr>
          <p:cNvPr id="172" name="图片 171">
            <a:extLst>
              <a:ext uri="{FF2B5EF4-FFF2-40B4-BE49-F238E27FC236}">
                <a16:creationId xmlns:a16="http://schemas.microsoft.com/office/drawing/2014/main" id="{DE8B928D-87AF-E3D3-B890-951D1D78085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63515" y="3537676"/>
            <a:ext cx="461850" cy="312274"/>
          </a:xfrm>
          <a:prstGeom prst="rect">
            <a:avLst/>
          </a:prstGeom>
        </p:spPr>
      </p:pic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E331E45D-1DAB-08C7-9AC3-7FDD05195678}"/>
              </a:ext>
            </a:extLst>
          </p:cNvPr>
          <p:cNvCxnSpPr>
            <a:cxnSpLocks/>
          </p:cNvCxnSpPr>
          <p:nvPr/>
        </p:nvCxnSpPr>
        <p:spPr>
          <a:xfrm>
            <a:off x="9418683" y="4320121"/>
            <a:ext cx="755906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666548E6-9514-5DD0-E7A7-72CC0E78B96C}"/>
              </a:ext>
            </a:extLst>
          </p:cNvPr>
          <p:cNvCxnSpPr>
            <a:cxnSpLocks/>
          </p:cNvCxnSpPr>
          <p:nvPr/>
        </p:nvCxnSpPr>
        <p:spPr>
          <a:xfrm>
            <a:off x="6802084" y="4428568"/>
            <a:ext cx="773498" cy="77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7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63" grpId="0" animBg="1"/>
      <p:bldP spid="101" grpId="0" animBg="1"/>
      <p:bldP spid="102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3" grpId="0" animBg="1"/>
      <p:bldP spid="116" grpId="0" animBg="1"/>
      <p:bldP spid="117" grpId="0" animBg="1"/>
      <p:bldP spid="123" grpId="0" animBg="1"/>
      <p:bldP spid="141" grpId="0" animBg="1"/>
      <p:bldP spid="142" grpId="0" animBg="1"/>
      <p:bldP spid="1032" grpId="0"/>
      <p:bldP spid="144" grpId="0"/>
      <p:bldP spid="145" grpId="0" animBg="1"/>
      <p:bldP spid="146" grpId="0" animBg="1"/>
      <p:bldP spid="147" grpId="0" animBg="1"/>
      <p:bldP spid="151" grpId="0" animBg="1"/>
      <p:bldP spid="1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9A843-D829-49C2-A01A-4B7D9BD52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zh-CN" altLang="en-US" dirty="0">
                <a:latin typeface="+mn-lt"/>
                <a:ea typeface="+mn-ea"/>
                <a:cs typeface="+mn-ea"/>
              </a:rPr>
              <a:t>问题背景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A21381-93E7-4696-AA8D-3C561D27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cs typeface="+mn-ea"/>
                <a:sym typeface="+mn-lt"/>
              </a:rPr>
              <a:t>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86B360-E180-437D-9887-6242AE1D35A3}"/>
              </a:ext>
            </a:extLst>
          </p:cNvPr>
          <p:cNvSpPr txBox="1"/>
          <p:nvPr/>
        </p:nvSpPr>
        <p:spPr>
          <a:xfrm>
            <a:off x="2301113" y="2604586"/>
            <a:ext cx="18473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E8188A-2DE5-461C-B15B-7BA6CBBE4C94}"/>
              </a:ext>
            </a:extLst>
          </p:cNvPr>
          <p:cNvSpPr txBox="1"/>
          <p:nvPr/>
        </p:nvSpPr>
        <p:spPr>
          <a:xfrm>
            <a:off x="926734" y="1036041"/>
            <a:ext cx="4748509" cy="1428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en-US" altLang="zh-CN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Ⅰ</a:t>
            </a:r>
            <a:r>
              <a:rPr lang="zh-CN" altLang="en-US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现实中的欺诈活动</a:t>
            </a:r>
            <a:r>
              <a:rPr lang="zh-CN" altLang="en-US" sz="2400" spc="100" dirty="0">
                <a:blipFill>
                  <a:blip r:embed="rId3"/>
                  <a:stretch>
                    <a:fillRect/>
                  </a:stretch>
                </a:blipFill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endParaRPr lang="en-US" altLang="zh-CN" sz="2400" b="1" dirty="0">
              <a:solidFill>
                <a:srgbClr val="4472C4"/>
              </a:solidFill>
              <a:ea typeface="黑体" panose="02010609060101010101" pitchFamily="49" charset="-122"/>
            </a:endParaRPr>
          </a:p>
          <a:p>
            <a:pPr defTabSz="457200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电子商务中的欺诈活动，如网络水军，垃圾评论和虚假购物行为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9D5D4BE-1130-FF25-DE7E-C3C962595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551" y="1091781"/>
            <a:ext cx="2208077" cy="165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C8976B1-4A39-B0FB-C768-24BBC8EB2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106" y="1091781"/>
            <a:ext cx="1656058" cy="165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04C7FF1-EE2F-F61F-5E7E-A23E099AADD5}"/>
              </a:ext>
            </a:extLst>
          </p:cNvPr>
          <p:cNvSpPr txBox="1"/>
          <p:nvPr/>
        </p:nvSpPr>
        <p:spPr>
          <a:xfrm>
            <a:off x="5960993" y="2810921"/>
            <a:ext cx="1254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恶意差评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425CEB1-0497-536B-CBE5-552AAD35CB40}"/>
              </a:ext>
            </a:extLst>
          </p:cNvPr>
          <p:cNvSpPr txBox="1"/>
          <p:nvPr/>
        </p:nvSpPr>
        <p:spPr>
          <a:xfrm>
            <a:off x="8742332" y="2810921"/>
            <a:ext cx="9880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刷好评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21980E-D991-EBCB-3F48-A329564EC58C}"/>
              </a:ext>
            </a:extLst>
          </p:cNvPr>
          <p:cNvSpPr txBox="1"/>
          <p:nvPr/>
        </p:nvSpPr>
        <p:spPr>
          <a:xfrm>
            <a:off x="902746" y="2747839"/>
            <a:ext cx="4355882" cy="3090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en-US" altLang="zh-CN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Ⅰ</a:t>
            </a:r>
            <a:r>
              <a:rPr lang="zh-CN" altLang="en-US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图神经网络欺诈检测</a:t>
            </a:r>
            <a:r>
              <a:rPr lang="zh-CN" altLang="en-US" sz="2400" spc="1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</a:t>
            </a:r>
            <a:endParaRPr lang="en-US" altLang="zh-CN" sz="24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近年来，基于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GNN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的模型被广泛应用于欺诈检测任务中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GNN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实体间存在的关联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对数据进行更深层次的挖掘，有助于揭示目标的可疑性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429B7F9-DA14-7ED4-BD48-EE2EA1EC5D3F}"/>
              </a:ext>
            </a:extLst>
          </p:cNvPr>
          <p:cNvSpPr/>
          <p:nvPr/>
        </p:nvSpPr>
        <p:spPr>
          <a:xfrm>
            <a:off x="5497068" y="4983053"/>
            <a:ext cx="1015403" cy="3017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Review3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9EBCC77-EDD4-0DC6-FD50-F06BE35277DF}"/>
              </a:ext>
            </a:extLst>
          </p:cNvPr>
          <p:cNvSpPr/>
          <p:nvPr/>
        </p:nvSpPr>
        <p:spPr>
          <a:xfrm>
            <a:off x="5478410" y="3869287"/>
            <a:ext cx="1034061" cy="309918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00B050"/>
                </a:solidFill>
              </a:rPr>
              <a:t>Review1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EFC7241-9079-E9E9-A52C-6F2BC08AEBCF}"/>
              </a:ext>
            </a:extLst>
          </p:cNvPr>
          <p:cNvSpPr/>
          <p:nvPr/>
        </p:nvSpPr>
        <p:spPr>
          <a:xfrm>
            <a:off x="7214837" y="4179712"/>
            <a:ext cx="1034061" cy="3017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Review2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7FDAA8A-12D0-5420-676F-DE11500BF692}"/>
              </a:ext>
            </a:extLst>
          </p:cNvPr>
          <p:cNvSpPr/>
          <p:nvPr/>
        </p:nvSpPr>
        <p:spPr>
          <a:xfrm>
            <a:off x="7214837" y="5176594"/>
            <a:ext cx="1015403" cy="30177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00B050"/>
                </a:solidFill>
              </a:rPr>
              <a:t>Review4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804D56B-15B0-8B81-EDC7-639EB5D73184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5995441" y="4179205"/>
            <a:ext cx="9329" cy="8038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FE5989E-72D4-A954-295D-7A0B97BCF40E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6512471" y="5133942"/>
            <a:ext cx="702366" cy="19354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73C14BC-E6D7-1AB1-FA92-6925DCB7F2A8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6512471" y="4330602"/>
            <a:ext cx="702366" cy="803340"/>
          </a:xfrm>
          <a:prstGeom prst="line">
            <a:avLst/>
          </a:prstGeom>
          <a:ln w="19050"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59A723B-28AF-E45E-10DB-EAD6FD74B572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6512471" y="4024246"/>
            <a:ext cx="702366" cy="30635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860A178-F9D4-4E49-507C-A3A4DE0940C7}"/>
              </a:ext>
            </a:extLst>
          </p:cNvPr>
          <p:cNvCxnSpPr>
            <a:cxnSpLocks/>
            <a:stCxn id="20" idx="0"/>
            <a:endCxn id="19" idx="2"/>
          </p:cNvCxnSpPr>
          <p:nvPr/>
        </p:nvCxnSpPr>
        <p:spPr>
          <a:xfrm flipV="1">
            <a:off x="7722539" y="4481491"/>
            <a:ext cx="9329" cy="695103"/>
          </a:xfrm>
          <a:prstGeom prst="line">
            <a:avLst/>
          </a:prstGeom>
          <a:ln w="19050"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C8FFF5C-96E5-B080-507D-AD84B137D8C3}"/>
              </a:ext>
            </a:extLst>
          </p:cNvPr>
          <p:cNvCxnSpPr>
            <a:cxnSpLocks/>
          </p:cNvCxnSpPr>
          <p:nvPr/>
        </p:nvCxnSpPr>
        <p:spPr>
          <a:xfrm>
            <a:off x="8624927" y="5776709"/>
            <a:ext cx="762001" cy="0"/>
          </a:xfrm>
          <a:prstGeom prst="line">
            <a:avLst/>
          </a:prstGeom>
          <a:ln w="19050"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8B615F4-6583-7B6B-EA55-48164DF9ADBB}"/>
              </a:ext>
            </a:extLst>
          </p:cNvPr>
          <p:cNvCxnSpPr>
            <a:cxnSpLocks/>
          </p:cNvCxnSpPr>
          <p:nvPr/>
        </p:nvCxnSpPr>
        <p:spPr>
          <a:xfrm>
            <a:off x="8624927" y="5325660"/>
            <a:ext cx="80514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84D0F09-4023-333D-1C9C-DEFA3A0C7877}"/>
              </a:ext>
            </a:extLst>
          </p:cNvPr>
          <p:cNvCxnSpPr>
            <a:cxnSpLocks/>
          </p:cNvCxnSpPr>
          <p:nvPr/>
        </p:nvCxnSpPr>
        <p:spPr>
          <a:xfrm>
            <a:off x="8603357" y="4866659"/>
            <a:ext cx="8051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2B11AAF3-C831-B90F-B2C8-5AF8AD8C3BD4}"/>
              </a:ext>
            </a:extLst>
          </p:cNvPr>
          <p:cNvSpPr txBox="1"/>
          <p:nvPr/>
        </p:nvSpPr>
        <p:spPr>
          <a:xfrm>
            <a:off x="9703287" y="4702090"/>
            <a:ext cx="1378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同一用户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459CB8E-CEA3-A05E-3E21-89F806942A26}"/>
              </a:ext>
            </a:extLst>
          </p:cNvPr>
          <p:cNvSpPr txBox="1"/>
          <p:nvPr/>
        </p:nvSpPr>
        <p:spPr>
          <a:xfrm>
            <a:off x="9698512" y="5170595"/>
            <a:ext cx="1593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同一商品与评分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E866F30-F54A-23AA-C0A5-7A6434F0F488}"/>
              </a:ext>
            </a:extLst>
          </p:cNvPr>
          <p:cNvSpPr txBox="1"/>
          <p:nvPr/>
        </p:nvSpPr>
        <p:spPr>
          <a:xfrm>
            <a:off x="9703286" y="5622820"/>
            <a:ext cx="1593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同一商品与时间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F61AC6B-88F9-EEA9-8826-3C84FE6EC293}"/>
              </a:ext>
            </a:extLst>
          </p:cNvPr>
          <p:cNvSpPr txBox="1"/>
          <p:nvPr/>
        </p:nvSpPr>
        <p:spPr>
          <a:xfrm>
            <a:off x="7042754" y="5632504"/>
            <a:ext cx="1378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同构多关系图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A53DB49-A856-75C6-45EA-DF6783C74154}"/>
              </a:ext>
            </a:extLst>
          </p:cNvPr>
          <p:cNvSpPr/>
          <p:nvPr/>
        </p:nvSpPr>
        <p:spPr>
          <a:xfrm>
            <a:off x="8562649" y="3666683"/>
            <a:ext cx="1301851" cy="3017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恶意评价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AB7A9C3D-5BDA-C184-8BEF-AFF97AFBDA16}"/>
              </a:ext>
            </a:extLst>
          </p:cNvPr>
          <p:cNvSpPr/>
          <p:nvPr/>
        </p:nvSpPr>
        <p:spPr>
          <a:xfrm>
            <a:off x="8586416" y="4184388"/>
            <a:ext cx="1278084" cy="30777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00B050"/>
                </a:solidFill>
              </a:rPr>
              <a:t>正常评价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3B62D62-377A-9B4D-1F77-F77C4041A77A}"/>
              </a:ext>
            </a:extLst>
          </p:cNvPr>
          <p:cNvSpPr/>
          <p:nvPr/>
        </p:nvSpPr>
        <p:spPr>
          <a:xfrm>
            <a:off x="8356106" y="3565543"/>
            <a:ext cx="2773211" cy="2374738"/>
          </a:xfrm>
          <a:prstGeom prst="roundRect">
            <a:avLst>
              <a:gd name="adj" fmla="val 49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56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9" grpId="0"/>
      <p:bldP spid="30" grpId="0"/>
      <p:bldP spid="31" grpId="0"/>
      <p:bldP spid="32" grpId="0"/>
      <p:bldP spid="33" grpId="0" animBg="1"/>
      <p:bldP spid="34" grpId="0" animBg="1"/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5753BA-7343-4A77-AB70-7B9F0107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640096-4A04-49A6-969B-CA986C4F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Neighbor Selection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E08A8D-80A1-4026-B50F-F15DC09B17B2}"/>
              </a:ext>
            </a:extLst>
          </p:cNvPr>
          <p:cNvSpPr txBox="1"/>
          <p:nvPr/>
        </p:nvSpPr>
        <p:spPr>
          <a:xfrm>
            <a:off x="423714" y="1275248"/>
            <a:ext cx="6747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sz="2000" b="1">
                <a:solidFill>
                  <a:srgbClr val="FF0000"/>
                </a:solidFill>
              </a:rPr>
              <a:t>强化学习邻居选择</a:t>
            </a:r>
            <a:endParaRPr lang="zh-CN" altLang="en-US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428FD76-8F2B-8DC8-6E79-096ADBE6C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4" y="1842693"/>
            <a:ext cx="3337401" cy="369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09808B1-25E1-5089-FC4F-F30AB2564CF2}"/>
              </a:ext>
            </a:extLst>
          </p:cNvPr>
          <p:cNvSpPr txBox="1"/>
          <p:nvPr/>
        </p:nvSpPr>
        <p:spPr>
          <a:xfrm>
            <a:off x="4973271" y="820128"/>
            <a:ext cx="4170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强化学习算法</a:t>
            </a:r>
            <a:r>
              <a:rPr lang="en-US" altLang="zh-CN" b="1" dirty="0"/>
              <a:t> </a:t>
            </a:r>
            <a:endParaRPr lang="en-US" altLang="zh-CN" sz="1800" b="1" dirty="0">
              <a:solidFill>
                <a:srgbClr val="02409A"/>
              </a:solidFill>
            </a:endParaRPr>
          </a:p>
          <a:p>
            <a:r>
              <a:rPr lang="zh-CN" altLang="en-US" sz="1800" b="1" dirty="0">
                <a:solidFill>
                  <a:srgbClr val="02409A"/>
                </a:solidFill>
              </a:rPr>
              <a:t>       策略梯度 </a:t>
            </a:r>
            <a:r>
              <a:rPr lang="en-US" altLang="zh-CN" b="1" dirty="0">
                <a:solidFill>
                  <a:srgbClr val="02409A"/>
                </a:solidFill>
              </a:rPr>
              <a:t>P</a:t>
            </a:r>
            <a:r>
              <a:rPr lang="en-US" altLang="zh-CN" sz="1800" b="1" dirty="0">
                <a:solidFill>
                  <a:srgbClr val="02409A"/>
                </a:solidFill>
              </a:rPr>
              <a:t>olicy </a:t>
            </a:r>
            <a:r>
              <a:rPr lang="en-US" altLang="zh-CN" b="1" dirty="0">
                <a:solidFill>
                  <a:srgbClr val="02409A"/>
                </a:solidFill>
              </a:rPr>
              <a:t>G</a:t>
            </a:r>
            <a:r>
              <a:rPr lang="en-US" altLang="zh-CN" sz="1800" b="1" dirty="0">
                <a:solidFill>
                  <a:srgbClr val="02409A"/>
                </a:solidFill>
              </a:rPr>
              <a:t>radient</a:t>
            </a:r>
            <a:endParaRPr lang="zh-CN" alt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12A70D0-F344-9A96-E886-0CA89C992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0" r="30751"/>
          <a:stretch/>
        </p:blipFill>
        <p:spPr bwMode="auto">
          <a:xfrm>
            <a:off x="5646178" y="2619103"/>
            <a:ext cx="2271458" cy="161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箭头: 下 24">
            <a:extLst>
              <a:ext uri="{FF2B5EF4-FFF2-40B4-BE49-F238E27FC236}">
                <a16:creationId xmlns:a16="http://schemas.microsoft.com/office/drawing/2014/main" id="{7EE142FB-36F3-8287-70DA-C79BDE66979B}"/>
              </a:ext>
            </a:extLst>
          </p:cNvPr>
          <p:cNvSpPr/>
          <p:nvPr/>
        </p:nvSpPr>
        <p:spPr>
          <a:xfrm rot="16200000">
            <a:off x="5246196" y="3270708"/>
            <a:ext cx="131975" cy="315265"/>
          </a:xfrm>
          <a:prstGeom prst="downArrow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AFBDFE0-14BE-FD61-FA10-A6CD0737E89D}"/>
              </a:ext>
            </a:extLst>
          </p:cNvPr>
          <p:cNvSpPr txBox="1"/>
          <p:nvPr/>
        </p:nvSpPr>
        <p:spPr>
          <a:xfrm>
            <a:off x="5746095" y="2129836"/>
            <a:ext cx="1413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2409A"/>
                </a:solidFill>
              </a:rPr>
              <a:t>P</a:t>
            </a:r>
            <a:r>
              <a:rPr lang="en-US" altLang="zh-CN" sz="1800" b="1" dirty="0">
                <a:solidFill>
                  <a:srgbClr val="02409A"/>
                </a:solidFill>
              </a:rPr>
              <a:t>olicy</a:t>
            </a:r>
            <a:r>
              <a:rPr lang="zh-CN" altLang="en-US" sz="1800" b="1" dirty="0">
                <a:solidFill>
                  <a:srgbClr val="02409A"/>
                </a:solidFill>
              </a:rPr>
              <a:t>网络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EE9881A-B49F-697C-C6D0-CC9DFA5B5E8F}"/>
              </a:ext>
            </a:extLst>
          </p:cNvPr>
          <p:cNvCxnSpPr/>
          <p:nvPr/>
        </p:nvCxnSpPr>
        <p:spPr>
          <a:xfrm>
            <a:off x="8398959" y="2686119"/>
            <a:ext cx="0" cy="14857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EBAFFFC-7872-265D-B14E-378A1467263D}"/>
                  </a:ext>
                </a:extLst>
              </p:cNvPr>
              <p:cNvSpPr txBox="1"/>
              <p:nvPr/>
            </p:nvSpPr>
            <p:spPr>
              <a:xfrm>
                <a:off x="8623446" y="2846755"/>
                <a:ext cx="299184" cy="277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EBAFFFC-7872-265D-B14E-378A14672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446" y="2846755"/>
                <a:ext cx="299184" cy="277000"/>
              </a:xfrm>
              <a:prstGeom prst="rect">
                <a:avLst/>
              </a:prstGeom>
              <a:blipFill>
                <a:blip r:embed="rId5"/>
                <a:stretch>
                  <a:fillRect l="-8163" r="-408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6443FB1-2510-84E1-9183-EF2F512489F5}"/>
                  </a:ext>
                </a:extLst>
              </p:cNvPr>
              <p:cNvSpPr txBox="1"/>
              <p:nvPr/>
            </p:nvSpPr>
            <p:spPr>
              <a:xfrm>
                <a:off x="8697517" y="3266438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6443FB1-2510-84E1-9183-EF2F51248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517" y="3266438"/>
                <a:ext cx="304506" cy="276999"/>
              </a:xfrm>
              <a:prstGeom prst="rect">
                <a:avLst/>
              </a:prstGeom>
              <a:blipFill>
                <a:blip r:embed="rId6"/>
                <a:stretch>
                  <a:fillRect l="-8000" r="-4000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8A9A760-07BD-0864-5026-EF63D5114B14}"/>
                  </a:ext>
                </a:extLst>
              </p:cNvPr>
              <p:cNvSpPr txBox="1"/>
              <p:nvPr/>
            </p:nvSpPr>
            <p:spPr>
              <a:xfrm>
                <a:off x="8577275" y="3661939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8A9A760-07BD-0864-5026-EF63D5114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275" y="3661939"/>
                <a:ext cx="304506" cy="276999"/>
              </a:xfrm>
              <a:prstGeom prst="rect">
                <a:avLst/>
              </a:prstGeom>
              <a:blipFill>
                <a:blip r:embed="rId7"/>
                <a:stretch>
                  <a:fillRect l="-8000" r="-6000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7BA2874-6165-7C88-24C6-814D39DC50AA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7917635" y="3005134"/>
            <a:ext cx="481325" cy="54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512B1A1-AC52-42A3-3651-095CC81AF2D4}"/>
              </a:ext>
            </a:extLst>
          </p:cNvPr>
          <p:cNvCxnSpPr>
            <a:cxnSpLocks/>
            <a:stCxn id="1032" idx="3"/>
            <a:endCxn id="49" idx="1"/>
          </p:cNvCxnSpPr>
          <p:nvPr/>
        </p:nvCxnSpPr>
        <p:spPr>
          <a:xfrm flipV="1">
            <a:off x="7917636" y="3428341"/>
            <a:ext cx="481323" cy="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5376AE1-6DC8-85E8-13EB-7D0F597101A0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7924742" y="3791356"/>
            <a:ext cx="481324" cy="30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6F434069-A7AB-CD84-F89B-A9BFF82CA467}"/>
              </a:ext>
            </a:extLst>
          </p:cNvPr>
          <p:cNvSpPr/>
          <p:nvPr/>
        </p:nvSpPr>
        <p:spPr>
          <a:xfrm>
            <a:off x="8398960" y="2866634"/>
            <a:ext cx="745038" cy="277000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1D4FBF0C-C5F4-BEF6-FDD9-E896539C512B}"/>
              </a:ext>
            </a:extLst>
          </p:cNvPr>
          <p:cNvSpPr/>
          <p:nvPr/>
        </p:nvSpPr>
        <p:spPr>
          <a:xfrm>
            <a:off x="8398959" y="3295634"/>
            <a:ext cx="953762" cy="265414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389A6FDE-7178-AE4F-026F-5E468E730973}"/>
              </a:ext>
            </a:extLst>
          </p:cNvPr>
          <p:cNvSpPr/>
          <p:nvPr/>
        </p:nvSpPr>
        <p:spPr>
          <a:xfrm>
            <a:off x="8406066" y="3695223"/>
            <a:ext cx="595957" cy="253019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1A767F3-837A-3B4C-4465-ED64CC7F536B}"/>
              </a:ext>
            </a:extLst>
          </p:cNvPr>
          <p:cNvSpPr txBox="1"/>
          <p:nvPr/>
        </p:nvSpPr>
        <p:spPr>
          <a:xfrm>
            <a:off x="9115488" y="2843062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30%</a:t>
            </a:r>
            <a:endParaRPr lang="zh-CN" altLang="en-US" sz="16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F9CC0AD-1592-A502-3B42-742F7156E40B}"/>
              </a:ext>
            </a:extLst>
          </p:cNvPr>
          <p:cNvSpPr txBox="1"/>
          <p:nvPr/>
        </p:nvSpPr>
        <p:spPr>
          <a:xfrm>
            <a:off x="9347348" y="3259064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50%</a:t>
            </a:r>
            <a:endParaRPr lang="zh-CN" altLang="en-US" sz="16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DB5B8A8-829D-0B49-69F3-DB52DDDB0FD0}"/>
              </a:ext>
            </a:extLst>
          </p:cNvPr>
          <p:cNvSpPr txBox="1"/>
          <p:nvPr/>
        </p:nvSpPr>
        <p:spPr>
          <a:xfrm>
            <a:off x="9009129" y="3652455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20%</a:t>
            </a:r>
            <a:endParaRPr lang="zh-CN" altLang="en-US" sz="1600" dirty="0"/>
          </a:p>
        </p:txBody>
      </p:sp>
      <p:sp>
        <p:nvSpPr>
          <p:cNvPr id="53" name="右大括号 52">
            <a:extLst>
              <a:ext uri="{FF2B5EF4-FFF2-40B4-BE49-F238E27FC236}">
                <a16:creationId xmlns:a16="http://schemas.microsoft.com/office/drawing/2014/main" id="{5403505F-7FC9-CDDF-6F16-52CBA8D2719C}"/>
              </a:ext>
            </a:extLst>
          </p:cNvPr>
          <p:cNvSpPr/>
          <p:nvPr/>
        </p:nvSpPr>
        <p:spPr>
          <a:xfrm>
            <a:off x="9790043" y="2846755"/>
            <a:ext cx="258418" cy="1092183"/>
          </a:xfrm>
          <a:prstGeom prst="rightBrace">
            <a:avLst>
              <a:gd name="adj1" fmla="val 8333"/>
              <a:gd name="adj2" fmla="val 5091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5434A37-5550-CC64-10E9-53D4EB51903B}"/>
              </a:ext>
            </a:extLst>
          </p:cNvPr>
          <p:cNvSpPr txBox="1"/>
          <p:nvPr/>
        </p:nvSpPr>
        <p:spPr>
          <a:xfrm>
            <a:off x="10181853" y="2985255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sample</a:t>
            </a:r>
            <a:endParaRPr lang="zh-CN" altLang="en-US" sz="1600" dirty="0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4C931B6-D150-3257-1FCA-7646A596B146}"/>
              </a:ext>
            </a:extLst>
          </p:cNvPr>
          <p:cNvCxnSpPr>
            <a:cxnSpLocks/>
          </p:cNvCxnSpPr>
          <p:nvPr/>
        </p:nvCxnSpPr>
        <p:spPr>
          <a:xfrm>
            <a:off x="10201010" y="3392846"/>
            <a:ext cx="8692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9E12C000-9300-ADA6-013A-FF344522701B}"/>
              </a:ext>
            </a:extLst>
          </p:cNvPr>
          <p:cNvSpPr txBox="1"/>
          <p:nvPr/>
        </p:nvSpPr>
        <p:spPr>
          <a:xfrm>
            <a:off x="11070238" y="321482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EC5659"/>
                </a:solidFill>
              </a:rPr>
              <a:t>Action</a:t>
            </a:r>
            <a:endParaRPr lang="zh-CN" altLang="en-US" sz="1600" b="1" dirty="0">
              <a:solidFill>
                <a:srgbClr val="EC5659"/>
              </a:solidFill>
            </a:endParaRPr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51C14D39-2C7D-7279-EA64-5E088CF9078E}"/>
              </a:ext>
            </a:extLst>
          </p:cNvPr>
          <p:cNvCxnSpPr>
            <a:cxnSpLocks/>
            <a:stCxn id="64" idx="2"/>
            <a:endCxn id="1032" idx="2"/>
          </p:cNvCxnSpPr>
          <p:nvPr/>
        </p:nvCxnSpPr>
        <p:spPr>
          <a:xfrm rot="5400000">
            <a:off x="8797795" y="1537489"/>
            <a:ext cx="685520" cy="4717295"/>
          </a:xfrm>
          <a:prstGeom prst="bentConnector3">
            <a:avLst>
              <a:gd name="adj1" fmla="val 21598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FF902C08-C8A4-262F-350D-C96876FC8BD0}"/>
              </a:ext>
            </a:extLst>
          </p:cNvPr>
          <p:cNvSpPr txBox="1"/>
          <p:nvPr/>
        </p:nvSpPr>
        <p:spPr>
          <a:xfrm>
            <a:off x="4113428" y="3241732"/>
            <a:ext cx="1011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EC5659"/>
                </a:solidFill>
              </a:rPr>
              <a:t>State</a:t>
            </a:r>
            <a:endParaRPr lang="zh-CN" altLang="en-US" b="1" dirty="0">
              <a:solidFill>
                <a:srgbClr val="EC5659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4FC06CE-3895-5911-F23A-ACB469E39AE3}"/>
              </a:ext>
            </a:extLst>
          </p:cNvPr>
          <p:cNvSpPr txBox="1"/>
          <p:nvPr/>
        </p:nvSpPr>
        <p:spPr>
          <a:xfrm>
            <a:off x="8793350" y="4664811"/>
            <a:ext cx="957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EC5659"/>
                </a:solidFill>
              </a:rPr>
              <a:t>Reward</a:t>
            </a:r>
            <a:endParaRPr lang="zh-CN" altLang="en-US" sz="1600" b="1" dirty="0">
              <a:solidFill>
                <a:srgbClr val="EC5659"/>
              </a:solidFill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181CFFE-F23C-4B40-7FC1-4934C9B5654E}"/>
              </a:ext>
            </a:extLst>
          </p:cNvPr>
          <p:cNvSpPr txBox="1"/>
          <p:nvPr/>
        </p:nvSpPr>
        <p:spPr>
          <a:xfrm>
            <a:off x="5528447" y="5323553"/>
            <a:ext cx="5116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2409A"/>
                </a:solidFill>
              </a:rPr>
              <a:t>策略梯度没有</a:t>
            </a:r>
            <a:r>
              <a:rPr lang="en-US" altLang="zh-CN" sz="1800" b="1" dirty="0">
                <a:solidFill>
                  <a:srgbClr val="02409A"/>
                </a:solidFill>
              </a:rPr>
              <a:t>loss</a:t>
            </a:r>
            <a:r>
              <a:rPr lang="zh-CN" altLang="en-US" sz="1800" b="1" dirty="0">
                <a:solidFill>
                  <a:srgbClr val="02409A"/>
                </a:solidFill>
              </a:rPr>
              <a:t>，直接通过</a:t>
            </a:r>
            <a:r>
              <a:rPr lang="en-US" altLang="zh-CN" sz="1800" b="1" dirty="0">
                <a:solidFill>
                  <a:srgbClr val="02409A"/>
                </a:solidFill>
              </a:rPr>
              <a:t>reward</a:t>
            </a:r>
            <a:r>
              <a:rPr lang="zh-CN" altLang="en-US" sz="1800" b="1" dirty="0">
                <a:solidFill>
                  <a:srgbClr val="02409A"/>
                </a:solidFill>
              </a:rPr>
              <a:t>反向传播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955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5753BA-7343-4A77-AB70-7B9F0107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640096-4A04-49A6-969B-CA986C4F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Neighbor Selection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E08A8D-80A1-4026-B50F-F15DC09B17B2}"/>
              </a:ext>
            </a:extLst>
          </p:cNvPr>
          <p:cNvSpPr txBox="1"/>
          <p:nvPr/>
        </p:nvSpPr>
        <p:spPr>
          <a:xfrm>
            <a:off x="423714" y="1152697"/>
            <a:ext cx="6747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FF0000"/>
                </a:solidFill>
              </a:rPr>
              <a:t>强化学习邻居选择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2F5BF3-EF51-C43D-E4CA-3FC0636C46FF}"/>
              </a:ext>
            </a:extLst>
          </p:cNvPr>
          <p:cNvSpPr txBox="1"/>
          <p:nvPr/>
        </p:nvSpPr>
        <p:spPr>
          <a:xfrm>
            <a:off x="5557736" y="1675358"/>
            <a:ext cx="4170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State </a:t>
            </a:r>
            <a:endParaRPr lang="en-US" altLang="zh-CN" sz="1800" b="1" dirty="0">
              <a:solidFill>
                <a:srgbClr val="02409A"/>
              </a:solidFill>
            </a:endParaRPr>
          </a:p>
          <a:p>
            <a:r>
              <a:rPr lang="zh-CN" altLang="en-US" sz="1800" b="1" dirty="0">
                <a:solidFill>
                  <a:srgbClr val="02409A"/>
                </a:solidFill>
              </a:rPr>
              <a:t>       待选择的邻居与异构节点特征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B5D16F4-A9FF-3E0D-3255-D9FEB1950AEF}"/>
                  </a:ext>
                </a:extLst>
              </p:cNvPr>
              <p:cNvSpPr txBox="1"/>
              <p:nvPr/>
            </p:nvSpPr>
            <p:spPr>
              <a:xfrm>
                <a:off x="6822513" y="2418733"/>
                <a:ext cx="2910027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B5D16F4-A9FF-3E0D-3255-D9FEB1950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513" y="2418733"/>
                <a:ext cx="2910027" cy="289182"/>
              </a:xfrm>
              <a:prstGeom prst="rect">
                <a:avLst/>
              </a:prstGeom>
              <a:blipFill>
                <a:blip r:embed="rId3"/>
                <a:stretch>
                  <a:fillRect l="-418" t="-2128" r="-2301" b="-34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8A5966F7-5320-5354-C81B-82F5AE176BB3}"/>
              </a:ext>
            </a:extLst>
          </p:cNvPr>
          <p:cNvSpPr txBox="1"/>
          <p:nvPr/>
        </p:nvSpPr>
        <p:spPr>
          <a:xfrm>
            <a:off x="5557736" y="2774327"/>
            <a:ext cx="3605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Action </a:t>
            </a:r>
            <a:endParaRPr lang="en-US" altLang="zh-CN" sz="1800" b="1" dirty="0">
              <a:solidFill>
                <a:srgbClr val="02409A"/>
              </a:solidFill>
            </a:endParaRPr>
          </a:p>
          <a:p>
            <a:r>
              <a:rPr lang="zh-CN" altLang="en-US" sz="1800" b="1" dirty="0">
                <a:solidFill>
                  <a:srgbClr val="02409A"/>
                </a:solidFill>
              </a:rPr>
              <a:t>       </a:t>
            </a:r>
            <a:r>
              <a:rPr lang="zh-CN" altLang="en-US" b="1" dirty="0">
                <a:solidFill>
                  <a:srgbClr val="02409A"/>
                </a:solidFill>
              </a:rPr>
              <a:t>选择或不选择该节点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10F317B-DC12-D059-9F20-D85A56129710}"/>
                  </a:ext>
                </a:extLst>
              </p:cNvPr>
              <p:cNvSpPr txBox="1"/>
              <p:nvPr/>
            </p:nvSpPr>
            <p:spPr>
              <a:xfrm>
                <a:off x="7472531" y="3580908"/>
                <a:ext cx="10409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={0, 1}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10F317B-DC12-D059-9F20-D85A56129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531" y="3580908"/>
                <a:ext cx="1040990" cy="276999"/>
              </a:xfrm>
              <a:prstGeom prst="rect">
                <a:avLst/>
              </a:prstGeom>
              <a:blipFill>
                <a:blip r:embed="rId4"/>
                <a:stretch>
                  <a:fillRect l="-4678" r="-7018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67999A1F-CC70-668C-BD9F-3320AD8D95A9}"/>
              </a:ext>
            </a:extLst>
          </p:cNvPr>
          <p:cNvSpPr txBox="1"/>
          <p:nvPr/>
        </p:nvSpPr>
        <p:spPr>
          <a:xfrm>
            <a:off x="5557736" y="3873296"/>
            <a:ext cx="3773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Reward </a:t>
            </a:r>
            <a:endParaRPr lang="en-US" altLang="zh-CN" sz="1800" b="1" dirty="0">
              <a:solidFill>
                <a:srgbClr val="02409A"/>
              </a:solidFill>
            </a:endParaRPr>
          </a:p>
          <a:p>
            <a:r>
              <a:rPr lang="zh-CN" altLang="en-US" sz="1800" b="1" dirty="0">
                <a:solidFill>
                  <a:srgbClr val="02409A"/>
                </a:solidFill>
              </a:rPr>
              <a:t>       </a:t>
            </a:r>
            <a:r>
              <a:rPr lang="zh-CN" altLang="en-US" b="1" dirty="0">
                <a:solidFill>
                  <a:srgbClr val="02409A"/>
                </a:solidFill>
              </a:rPr>
              <a:t>选择或不选择该节点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AB9D6C-F55E-7EBB-36B5-2FD5EF3678F8}"/>
                  </a:ext>
                </a:extLst>
              </p:cNvPr>
              <p:cNvSpPr txBox="1"/>
              <p:nvPr/>
            </p:nvSpPr>
            <p:spPr>
              <a:xfrm>
                <a:off x="5997925" y="5326707"/>
                <a:ext cx="3420552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𝑝𝑟𝑒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</m:sSubSup>
                                    </m:e>
                                  </m:acc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𝑝𝑟𝑒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</m:sSubSup>
                                    </m:e>
                                  </m:acc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AB9D6C-F55E-7EBB-36B5-2FD5EF367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925" y="5326707"/>
                <a:ext cx="3420552" cy="884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7B77FB10-0D23-DD32-B71A-A19779518275}"/>
              </a:ext>
            </a:extLst>
          </p:cNvPr>
          <p:cNvSpPr txBox="1"/>
          <p:nvPr/>
        </p:nvSpPr>
        <p:spPr>
          <a:xfrm>
            <a:off x="5557736" y="796753"/>
            <a:ext cx="3605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强化学习算法</a:t>
            </a:r>
            <a:r>
              <a:rPr lang="en-US" altLang="zh-CN" b="1" dirty="0"/>
              <a:t> </a:t>
            </a:r>
            <a:endParaRPr lang="en-US" altLang="zh-CN" sz="1800" b="1" dirty="0">
              <a:solidFill>
                <a:srgbClr val="02409A"/>
              </a:solidFill>
            </a:endParaRPr>
          </a:p>
          <a:p>
            <a:r>
              <a:rPr lang="zh-CN" altLang="en-US" sz="1800" b="1" dirty="0">
                <a:solidFill>
                  <a:srgbClr val="02409A"/>
                </a:solidFill>
              </a:rPr>
              <a:t>       策略梯度 </a:t>
            </a:r>
            <a:r>
              <a:rPr lang="en-US" altLang="zh-CN" b="1" dirty="0">
                <a:solidFill>
                  <a:srgbClr val="02409A"/>
                </a:solidFill>
              </a:rPr>
              <a:t>P</a:t>
            </a:r>
            <a:r>
              <a:rPr lang="en-US" altLang="zh-CN" sz="1800" b="1" dirty="0">
                <a:solidFill>
                  <a:srgbClr val="02409A"/>
                </a:solidFill>
              </a:rPr>
              <a:t>olicy </a:t>
            </a:r>
            <a:r>
              <a:rPr lang="en-US" altLang="zh-CN" b="1" dirty="0">
                <a:solidFill>
                  <a:srgbClr val="02409A"/>
                </a:solidFill>
              </a:rPr>
              <a:t>G</a:t>
            </a:r>
            <a:r>
              <a:rPr lang="en-US" altLang="zh-CN" sz="1800" b="1" dirty="0">
                <a:solidFill>
                  <a:srgbClr val="02409A"/>
                </a:solidFill>
              </a:rPr>
              <a:t>radient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4AA979-9160-FFDA-13B1-5AF0A64ED865}"/>
              </a:ext>
            </a:extLst>
          </p:cNvPr>
          <p:cNvSpPr txBox="1"/>
          <p:nvPr/>
        </p:nvSpPr>
        <p:spPr>
          <a:xfrm>
            <a:off x="9994756" y="4500021"/>
            <a:ext cx="1948069" cy="646331"/>
          </a:xfrm>
          <a:prstGeom prst="rect">
            <a:avLst/>
          </a:prstGeom>
          <a:noFill/>
          <a:ln w="28575">
            <a:solidFill>
              <a:srgbClr val="02409A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Reward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决定朝该方向更新的幅度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871E1E3-076D-39B0-3BA3-10468F2A15A3}"/>
                  </a:ext>
                </a:extLst>
              </p:cNvPr>
              <p:cNvSpPr txBox="1"/>
              <p:nvPr/>
            </p:nvSpPr>
            <p:spPr>
              <a:xfrm>
                <a:off x="5997925" y="4586039"/>
                <a:ext cx="4088755" cy="474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𝑀𝐿𝑃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871E1E3-076D-39B0-3BA3-10468F2A1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925" y="4586039"/>
                <a:ext cx="4088755" cy="474297"/>
              </a:xfrm>
              <a:prstGeom prst="rect">
                <a:avLst/>
              </a:prstGeom>
              <a:blipFill>
                <a:blip r:embed="rId6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FE396963-FAA3-DA95-004E-BBDBD1706E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066214"/>
              </p:ext>
            </p:extLst>
          </p:nvPr>
        </p:nvGraphicFramePr>
        <p:xfrm>
          <a:off x="5550165" y="2717800"/>
          <a:ext cx="9144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14400" imgH="181440" progId="Equation.DSMT4">
                  <p:embed/>
                </p:oleObj>
              </mc:Choice>
              <mc:Fallback>
                <p:oleObj name="Equation" r:id="rId7" imgW="914400" imgH="181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50165" y="2717800"/>
                        <a:ext cx="914400" cy="180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" name="图片 89">
            <a:extLst>
              <a:ext uri="{FF2B5EF4-FFF2-40B4-BE49-F238E27FC236}">
                <a16:creationId xmlns:a16="http://schemas.microsoft.com/office/drawing/2014/main" id="{CA0E09C3-512F-7D36-BAB1-BF4585C2FB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2900" y="1503798"/>
            <a:ext cx="3071413" cy="47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34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5753BA-7343-4A77-AB70-7B9F0107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640096-4A04-49A6-969B-CA986C4F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Neighbor Selection</a:t>
            </a:r>
            <a:endParaRPr lang="zh-CN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428FD76-8F2B-8DC8-6E79-096ADBE6C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20" y="1166255"/>
            <a:ext cx="3424319" cy="379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8DF9EDC-AA76-E544-422B-D95AE2EEF829}"/>
                  </a:ext>
                </a:extLst>
              </p:cNvPr>
              <p:cNvSpPr txBox="1"/>
              <p:nvPr/>
            </p:nvSpPr>
            <p:spPr>
              <a:xfrm>
                <a:off x="1147068" y="5488162"/>
                <a:ext cx="3163601" cy="474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𝑀𝐿𝑃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8DF9EDC-AA76-E544-422B-D95AE2EEF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68" y="5488162"/>
                <a:ext cx="3163601" cy="474297"/>
              </a:xfrm>
              <a:prstGeom prst="rect">
                <a:avLst/>
              </a:prstGeom>
              <a:blipFill>
                <a:blip r:embed="rId4"/>
                <a:stretch>
                  <a:fillRect r="-4046"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DF0C080-0A80-9E9D-A208-31B45E8EA117}"/>
              </a:ext>
            </a:extLst>
          </p:cNvPr>
          <p:cNvCxnSpPr/>
          <p:nvPr/>
        </p:nvCxnSpPr>
        <p:spPr>
          <a:xfrm>
            <a:off x="2605579" y="5045394"/>
            <a:ext cx="0" cy="353920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2EB019F9-38C1-662D-31C9-E185A29C4D0C}"/>
              </a:ext>
            </a:extLst>
          </p:cNvPr>
          <p:cNvSpPr txBox="1"/>
          <p:nvPr/>
        </p:nvSpPr>
        <p:spPr>
          <a:xfrm>
            <a:off x="2928257" y="4819165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2409A"/>
                </a:solidFill>
              </a:rPr>
              <a:t>环境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DEAC69-21D2-35B6-0EF9-CF7C64F54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010" y="5438715"/>
            <a:ext cx="4103005" cy="5911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1EC9AB-A65C-4F18-4A75-403C2ECC9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299" y="382117"/>
            <a:ext cx="4103005" cy="534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32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5753BA-7343-4A77-AB70-7B9F0107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640096-4A04-49A6-969B-CA986C4F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Neighbor Aggregation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E08A8D-80A1-4026-B50F-F15DC09B17B2}"/>
              </a:ext>
            </a:extLst>
          </p:cNvPr>
          <p:cNvSpPr txBox="1"/>
          <p:nvPr/>
        </p:nvSpPr>
        <p:spPr>
          <a:xfrm>
            <a:off x="423714" y="1180978"/>
            <a:ext cx="4019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FF0000"/>
                </a:solidFill>
              </a:rPr>
              <a:t>聚合与训练</a:t>
            </a:r>
            <a:endParaRPr lang="zh-CN" altLang="en-US" sz="2000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A57120D9-E97F-A2A7-983F-2B6A86F4DE67}"/>
              </a:ext>
            </a:extLst>
          </p:cNvPr>
          <p:cNvSpPr txBox="1"/>
          <p:nvPr/>
        </p:nvSpPr>
        <p:spPr>
          <a:xfrm>
            <a:off x="6632194" y="1238887"/>
            <a:ext cx="324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Intra-Aggregation</a:t>
            </a:r>
            <a:endParaRPr lang="zh-CN" altLang="en-US" b="1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02E9241-E3FE-F274-BE64-D7F94AFC79E7}"/>
              </a:ext>
            </a:extLst>
          </p:cNvPr>
          <p:cNvSpPr/>
          <p:nvPr/>
        </p:nvSpPr>
        <p:spPr>
          <a:xfrm>
            <a:off x="6632194" y="2490894"/>
            <a:ext cx="2975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Inter-Aggregation</a:t>
            </a:r>
            <a:endParaRPr lang="zh-CN" altLang="en-US" b="1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5A8A7E1B-4E0D-B49B-2826-095D292F79D9}"/>
              </a:ext>
            </a:extLst>
          </p:cNvPr>
          <p:cNvSpPr/>
          <p:nvPr/>
        </p:nvSpPr>
        <p:spPr>
          <a:xfrm>
            <a:off x="6703371" y="3792108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Loss Function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0AE392-50D7-9710-81A6-EEC0DD131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566" y="1725366"/>
            <a:ext cx="5016184" cy="6854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A90F15-B716-5370-3E58-5026CDD4B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567" y="2962666"/>
            <a:ext cx="5237228" cy="7533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50AC2C7-6BEE-6176-10A3-6124D89BB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510" y="4251419"/>
            <a:ext cx="5016184" cy="12253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4B3ACEF-D7BE-2D37-3A5A-5C5A5EEFC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5250" y="2312129"/>
            <a:ext cx="1421940" cy="34853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3B50BD5-D305-F6D5-C336-16AC36495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2669" y="2077494"/>
            <a:ext cx="2006993" cy="407821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6D0B25D-CA30-42D2-D485-4C9E69FA6C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522" y="1530913"/>
            <a:ext cx="2507188" cy="41715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5F4700-58DF-082A-2A0F-81F734BE36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9358" y="5511032"/>
            <a:ext cx="2814425" cy="8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7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C1FB11-6606-4866-8919-FED1EDEA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6AE4A1-8412-4F50-8F06-7076A4D1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A751D29-78DA-FEC9-03A9-337D4228C2CF}"/>
              </a:ext>
            </a:extLst>
          </p:cNvPr>
          <p:cNvSpPr txBox="1"/>
          <p:nvPr/>
        </p:nvSpPr>
        <p:spPr>
          <a:xfrm>
            <a:off x="372727" y="1146088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100" dirty="0">
                <a:solidFill>
                  <a:srgbClr val="505122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Wingdings 3" panose="05040102010807070707" pitchFamily="18" charset="2"/>
              </a:rPr>
              <a:t>实验结果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2701C9A-014C-5038-0061-FBE3194817C2}"/>
                  </a:ext>
                </a:extLst>
              </p:cNvPr>
              <p:cNvSpPr txBox="1"/>
              <p:nvPr/>
            </p:nvSpPr>
            <p:spPr>
              <a:xfrm>
                <a:off x="587209" y="2249519"/>
                <a:ext cx="1120435" cy="3018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𝑫𝑭𝑨𝑰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𝑨𝑮𝑮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altLang="zh-CN" b="1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2701C9A-014C-5038-0061-FBE319481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09" y="2249519"/>
                <a:ext cx="1120435" cy="301878"/>
              </a:xfrm>
              <a:prstGeom prst="rect">
                <a:avLst/>
              </a:prstGeom>
              <a:blipFill>
                <a:blip r:embed="rId2"/>
                <a:stretch>
                  <a:fillRect l="-6522" r="-543" b="-2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0CDC307-81DA-CE62-DB94-CCC163167A78}"/>
                  </a:ext>
                </a:extLst>
              </p:cNvPr>
              <p:cNvSpPr txBox="1"/>
              <p:nvPr/>
            </p:nvSpPr>
            <p:spPr>
              <a:xfrm>
                <a:off x="587209" y="3809651"/>
                <a:ext cx="992195" cy="3018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𝑫𝑭𝑨𝑰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𝑹𝑳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altLang="zh-CN" b="1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0CDC307-81DA-CE62-DB94-CCC163167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09" y="3809651"/>
                <a:ext cx="992195" cy="301878"/>
              </a:xfrm>
              <a:prstGeom prst="rect">
                <a:avLst/>
              </a:prstGeom>
              <a:blipFill>
                <a:blip r:embed="rId3"/>
                <a:stretch>
                  <a:fillRect l="-7362" r="-613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64E0ECE8-9995-B2C5-2863-6809AC59D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29" y="1357033"/>
            <a:ext cx="9327342" cy="423747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5325066-C9CD-8547-7CF3-FC1AA8959446}"/>
              </a:ext>
            </a:extLst>
          </p:cNvPr>
          <p:cNvSpPr txBox="1"/>
          <p:nvPr/>
        </p:nvSpPr>
        <p:spPr>
          <a:xfrm>
            <a:off x="441977" y="4189640"/>
            <a:ext cx="25313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验证邻居选择策略的有效性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关系内聚合时，异构节点聚合所有邻居信息，不做筛选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D2EE69-6A5D-9380-3854-0C7B4BBABE7D}"/>
              </a:ext>
            </a:extLst>
          </p:cNvPr>
          <p:cNvSpPr txBox="1"/>
          <p:nvPr/>
        </p:nvSpPr>
        <p:spPr>
          <a:xfrm>
            <a:off x="441977" y="2643568"/>
            <a:ext cx="25313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验证生成的属性的有效性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关系内聚合时，异构节点不聚合邻居信息</a:t>
            </a:r>
          </a:p>
        </p:txBody>
      </p:sp>
    </p:spTree>
    <p:extLst>
      <p:ext uri="{BB962C8B-B14F-4D97-AF65-F5344CB8AC3E}">
        <p14:creationId xmlns:p14="http://schemas.microsoft.com/office/powerpoint/2010/main" val="3406706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5753BA-7343-4A77-AB70-7B9F0107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726" y="6395716"/>
            <a:ext cx="2743200" cy="365125"/>
          </a:xfrm>
        </p:spPr>
        <p:txBody>
          <a:bodyPr/>
          <a:lstStyle/>
          <a:p>
            <a:fld id="{2515AB8F-1C56-49E9-90C8-78D22B0C1B97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640096-4A04-49A6-969B-CA986C4F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70AD01D-1B02-4E42-A6A3-9015A7B09F24}"/>
              </a:ext>
            </a:extLst>
          </p:cNvPr>
          <p:cNvSpPr txBox="1"/>
          <p:nvPr/>
        </p:nvSpPr>
        <p:spPr>
          <a:xfrm>
            <a:off x="596172" y="1192688"/>
            <a:ext cx="232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B7D2B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属性生成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803258-565E-6B52-D7B3-CF2313B4F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323" y="2832041"/>
            <a:ext cx="5787257" cy="34714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B79F09-8D71-8911-B017-75140C2400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040"/>
          <a:stretch/>
        </p:blipFill>
        <p:spPr>
          <a:xfrm>
            <a:off x="-53175" y="3622906"/>
            <a:ext cx="5775245" cy="268056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8DA927F-F30C-8AC0-C34F-5E45BA562733}"/>
              </a:ext>
            </a:extLst>
          </p:cNvPr>
          <p:cNvSpPr txBox="1"/>
          <p:nvPr/>
        </p:nvSpPr>
        <p:spPr>
          <a:xfrm>
            <a:off x="426859" y="1730241"/>
            <a:ext cx="5295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pc="100" dirty="0">
                <a:blipFill>
                  <a:blip r:embed="rId5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3" panose="05040102010807070707" pitchFamily="18" charset="2"/>
              </a:rPr>
              <a:t>可视化图：属性生成提供了更好的特征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7E4CCA4-10AF-1817-0682-374B8F3C696B}"/>
                  </a:ext>
                </a:extLst>
              </p:cNvPr>
              <p:cNvSpPr txBox="1"/>
              <p:nvPr/>
            </p:nvSpPr>
            <p:spPr>
              <a:xfrm>
                <a:off x="426859" y="2250769"/>
                <a:ext cx="5040686" cy="773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660"/>
                  </a:lnSpc>
                </a:pPr>
                <a:r>
                  <a:rPr lang="zh-CN" altLang="en-US" spc="100" dirty="0">
                    <a:blipFill>
                      <a:blip r:embed="rId5"/>
                      <a:stretch>
                        <a:fillRect/>
                      </a:stretch>
                    </a:blipFill>
                    <a:latin typeface="方正大标宋简体" panose="02010601030101010101" pitchFamily="2" charset="-122"/>
                    <a:ea typeface="方正大标宋简体" panose="02010601030101010101" pitchFamily="2" charset="-122"/>
                    <a:sym typeface="Wingdings 3" panose="05040102010807070707" pitchFamily="18" charset="2"/>
                  </a:rPr>
                  <a:t></a:t>
                </a:r>
                <a:r>
                  <a:rPr lang="zh-CN" altLang="en-US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Wingdings 3" panose="05040102010807070707" pitchFamily="18" charset="2"/>
                  </a:rPr>
                  <a:t>消融实验：生成的属性的有效性</a:t>
                </a:r>
                <a:endParaRPr lang="en-US" altLang="zh-CN" b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Wingdings 3" panose="05040102010807070707" pitchFamily="18" charset="2"/>
                </a:endParaRPr>
              </a:p>
              <a:p>
                <a:pPr marL="285750" indent="-285750">
                  <a:lnSpc>
                    <a:spcPts val="266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𝑫𝑭𝑨𝑰</m:t>
                        </m:r>
                      </m:e>
                      <m:sub>
                        <m: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𝑨𝑮𝑮</m:t>
                        </m:r>
                      </m:sub>
                    </m:sSub>
                  </m:oMath>
                </a14:m>
                <a:r>
                  <a:rPr lang="zh-CN" altLang="en-US" dirty="0">
                    <a:sym typeface="Wingdings 3" panose="05040102010807070707" pitchFamily="18" charset="2"/>
                  </a:rPr>
                  <a:t>依然优于</a:t>
                </a:r>
                <a:r>
                  <a:rPr lang="en-US" altLang="zh-CN" dirty="0">
                    <a:sym typeface="Wingdings 3" panose="05040102010807070707" pitchFamily="18" charset="2"/>
                  </a:rPr>
                  <a:t>baselines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7E4CCA4-10AF-1817-0682-374B8F3C6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59" y="2250769"/>
                <a:ext cx="5040686" cy="773738"/>
              </a:xfrm>
              <a:prstGeom prst="rect">
                <a:avLst/>
              </a:prstGeom>
              <a:blipFill>
                <a:blip r:embed="rId7"/>
                <a:stretch>
                  <a:fillRect l="-726" b="-78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61EA55B-9A13-AE38-D7C2-8678FCE78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0288" y="1449746"/>
            <a:ext cx="5624853" cy="126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94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5753BA-7343-4A77-AB70-7B9F0107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726" y="6395716"/>
            <a:ext cx="2743200" cy="365125"/>
          </a:xfrm>
        </p:spPr>
        <p:txBody>
          <a:bodyPr/>
          <a:lstStyle/>
          <a:p>
            <a:fld id="{2515AB8F-1C56-49E9-90C8-78D22B0C1B97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640096-4A04-49A6-969B-CA986C4F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DAAB40-92BE-9EEC-67B4-8F684B21E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94" y="2259634"/>
            <a:ext cx="6403310" cy="3380471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08273D6D-F4A2-B9B0-6E93-14BEC68D0E2A}"/>
              </a:ext>
            </a:extLst>
          </p:cNvPr>
          <p:cNvSpPr/>
          <p:nvPr/>
        </p:nvSpPr>
        <p:spPr>
          <a:xfrm>
            <a:off x="3332516" y="2562796"/>
            <a:ext cx="1840523" cy="23827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31926E4-14B2-7287-05C4-C368BE54AFC3}"/>
                  </a:ext>
                </a:extLst>
              </p:cNvPr>
              <p:cNvSpPr txBox="1"/>
              <p:nvPr/>
            </p:nvSpPr>
            <p:spPr>
              <a:xfrm>
                <a:off x="4139386" y="3024217"/>
                <a:ext cx="226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zh-CN" altLang="en-US" b="1" dirty="0">
                  <a:solidFill>
                    <a:srgbClr val="C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31926E4-14B2-7287-05C4-C368BE54A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6" y="3024217"/>
                <a:ext cx="226023" cy="276999"/>
              </a:xfrm>
              <a:prstGeom prst="rect">
                <a:avLst/>
              </a:prstGeom>
              <a:blipFill>
                <a:blip r:embed="rId4"/>
                <a:stretch>
                  <a:fillRect l="-21622" r="-18919" b="-4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8B3ADAB-A6C4-5999-F8E5-B3C33BAC3CC8}"/>
                  </a:ext>
                </a:extLst>
              </p:cNvPr>
              <p:cNvSpPr txBox="1"/>
              <p:nvPr/>
            </p:nvSpPr>
            <p:spPr>
              <a:xfrm>
                <a:off x="4139386" y="3371513"/>
                <a:ext cx="226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zh-CN" altLang="en-US" b="1" dirty="0">
                  <a:solidFill>
                    <a:srgbClr val="C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8B3ADAB-A6C4-5999-F8E5-B3C33BAC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6" y="3371513"/>
                <a:ext cx="226023" cy="276999"/>
              </a:xfrm>
              <a:prstGeom prst="rect">
                <a:avLst/>
              </a:prstGeom>
              <a:blipFill>
                <a:blip r:embed="rId5"/>
                <a:stretch>
                  <a:fillRect l="-21622" r="-18919" b="-4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9B77A7D-3DBE-E6CA-8AC6-0A3DB5673040}"/>
                  </a:ext>
                </a:extLst>
              </p:cNvPr>
              <p:cNvSpPr txBox="1"/>
              <p:nvPr/>
            </p:nvSpPr>
            <p:spPr>
              <a:xfrm>
                <a:off x="4139385" y="3672870"/>
                <a:ext cx="226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zh-CN" altLang="en-US" b="1" dirty="0">
                  <a:solidFill>
                    <a:srgbClr val="C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9B77A7D-3DBE-E6CA-8AC6-0A3DB567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5" y="3672870"/>
                <a:ext cx="226023" cy="276999"/>
              </a:xfrm>
              <a:prstGeom prst="rect">
                <a:avLst/>
              </a:prstGeom>
              <a:blipFill>
                <a:blip r:embed="rId6"/>
                <a:stretch>
                  <a:fillRect l="-21622" r="-18919"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80080A-6DA5-83FC-AFC6-DCEB5AABE064}"/>
                  </a:ext>
                </a:extLst>
              </p:cNvPr>
              <p:cNvSpPr txBox="1"/>
              <p:nvPr/>
            </p:nvSpPr>
            <p:spPr>
              <a:xfrm>
                <a:off x="4139385" y="4013616"/>
                <a:ext cx="226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zh-CN" altLang="en-US" b="1" dirty="0">
                  <a:solidFill>
                    <a:srgbClr val="C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80080A-6DA5-83FC-AFC6-DCEB5AABE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5" y="4013616"/>
                <a:ext cx="226023" cy="276999"/>
              </a:xfrm>
              <a:prstGeom prst="rect">
                <a:avLst/>
              </a:prstGeom>
              <a:blipFill>
                <a:blip r:embed="rId7"/>
                <a:stretch>
                  <a:fillRect l="-21622" r="-18919" b="-4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35287A8-C403-A2BD-FE1E-087D9AA0E760}"/>
                  </a:ext>
                </a:extLst>
              </p:cNvPr>
              <p:cNvSpPr txBox="1"/>
              <p:nvPr/>
            </p:nvSpPr>
            <p:spPr>
              <a:xfrm>
                <a:off x="4139384" y="4352208"/>
                <a:ext cx="226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zh-CN" altLang="en-US" b="1" dirty="0">
                  <a:solidFill>
                    <a:srgbClr val="C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35287A8-C403-A2BD-FE1E-087D9AA0E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4" y="4352208"/>
                <a:ext cx="226023" cy="276999"/>
              </a:xfrm>
              <a:prstGeom prst="rect">
                <a:avLst/>
              </a:prstGeom>
              <a:blipFill>
                <a:blip r:embed="rId8"/>
                <a:stretch>
                  <a:fillRect l="-21622" r="-18919"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22AC5DA-CD02-BBE6-4AF2-62948184709B}"/>
                  </a:ext>
                </a:extLst>
              </p:cNvPr>
              <p:cNvSpPr txBox="1"/>
              <p:nvPr/>
            </p:nvSpPr>
            <p:spPr>
              <a:xfrm>
                <a:off x="4139384" y="4668512"/>
                <a:ext cx="226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zh-CN" altLang="en-US" b="1" dirty="0">
                  <a:solidFill>
                    <a:srgbClr val="C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22AC5DA-CD02-BBE6-4AF2-629481847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4" y="4668512"/>
                <a:ext cx="226023" cy="276999"/>
              </a:xfrm>
              <a:prstGeom prst="rect">
                <a:avLst/>
              </a:prstGeom>
              <a:blipFill>
                <a:blip r:embed="rId9"/>
                <a:stretch>
                  <a:fillRect l="-21622" r="-18919"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7B8D328B-6B4D-B578-B9D0-549DF737F8FC}"/>
              </a:ext>
            </a:extLst>
          </p:cNvPr>
          <p:cNvSpPr txBox="1"/>
          <p:nvPr/>
        </p:nvSpPr>
        <p:spPr>
          <a:xfrm>
            <a:off x="596172" y="1784310"/>
            <a:ext cx="5637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</a:rPr>
              <a:t>验证集上的邻居节点</a:t>
            </a:r>
            <a:r>
              <a:rPr lang="zh-CN" altLang="en-US" sz="2400" b="1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平均选择率</a:t>
            </a:r>
            <a:endParaRPr lang="en-US" altLang="zh-CN" sz="2400" b="1" dirty="0">
              <a:solidFill>
                <a:srgbClr val="C00000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275EE86-A3B8-5E43-995D-CFBEEE3E34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4538" y="3664862"/>
            <a:ext cx="4914375" cy="283659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FE2BBE9-7F8C-0EE9-C737-A90CFACFEA25}"/>
              </a:ext>
            </a:extLst>
          </p:cNvPr>
          <p:cNvSpPr txBox="1"/>
          <p:nvPr/>
        </p:nvSpPr>
        <p:spPr>
          <a:xfrm>
            <a:off x="596172" y="1192688"/>
            <a:ext cx="232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B7D2B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邻居选择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9AC3E3-2E13-5C0A-0F2B-4F70BA152A75}"/>
              </a:ext>
            </a:extLst>
          </p:cNvPr>
          <p:cNvSpPr txBox="1"/>
          <p:nvPr/>
        </p:nvSpPr>
        <p:spPr>
          <a:xfrm>
            <a:off x="6714538" y="1242504"/>
            <a:ext cx="3958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pc="100" dirty="0">
                <a:blipFill>
                  <a:blip r:embed="rId11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3" panose="05040102010807070707" pitchFamily="18" charset="2"/>
              </a:rPr>
              <a:t>R-U-R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3" panose="05040102010807070707" pitchFamily="18" charset="2"/>
              </a:rPr>
              <a:t>的比例高于其他关系的比例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887B689-D503-BB40-5956-259972DCB6FA}"/>
              </a:ext>
            </a:extLst>
          </p:cNvPr>
          <p:cNvSpPr txBox="1"/>
          <p:nvPr/>
        </p:nvSpPr>
        <p:spPr>
          <a:xfrm>
            <a:off x="6714538" y="1615939"/>
            <a:ext cx="5040686" cy="213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60"/>
              </a:lnSpc>
            </a:pPr>
            <a:r>
              <a:rPr lang="zh-CN" altLang="en-US" spc="100" dirty="0">
                <a:blipFill>
                  <a:blip r:embed="rId11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3" panose="05040102010807070707" pitchFamily="18" charset="2"/>
              </a:rPr>
              <a:t>在每种关系下，欺诈目标节点的邻居采样率都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3" panose="05040102010807070707" pitchFamily="18" charset="2"/>
              </a:rPr>
              <a:t>低于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3" panose="05040102010807070707" pitchFamily="18" charset="2"/>
              </a:rPr>
              <a:t>良性目标节点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3" panose="05040102010807070707" pitchFamily="18" charset="2"/>
            </a:endParaRPr>
          </a:p>
          <a:p>
            <a:pPr>
              <a:lnSpc>
                <a:spcPts val="2660"/>
              </a:lnSpc>
            </a:pP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3" panose="05040102010807070707" pitchFamily="18" charset="2"/>
            </a:endParaRPr>
          </a:p>
          <a:p>
            <a:pPr marL="285750" indent="-28575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Wingdings 3" panose="05040102010807070707" pitchFamily="18" charset="2"/>
              </a:rPr>
              <a:t>生成的属性能够对邻居选择进行有效的指导</a:t>
            </a:r>
            <a:endParaRPr lang="en-US" altLang="zh-CN" dirty="0">
              <a:sym typeface="Wingdings 3" panose="05040102010807070707" pitchFamily="18" charset="2"/>
            </a:endParaRPr>
          </a:p>
          <a:p>
            <a:pPr marL="285750" indent="-28575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3" panose="05040102010807070707" pitchFamily="18" charset="2"/>
              </a:rPr>
              <a:t>方法能够基于目标节点进行有倾向的选择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3" panose="05040102010807070707" pitchFamily="18" charset="2"/>
            </a:endParaRPr>
          </a:p>
          <a:p>
            <a:pPr marL="285750" indent="-28575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3" panose="05040102010807070707" pitchFamily="18" charset="2"/>
              </a:rPr>
              <a:t>自适应地控制不同类的选择比例</a:t>
            </a:r>
            <a:endParaRPr lang="en-US" altLang="zh-CN" dirty="0">
              <a:sym typeface="Wingdings 3" panose="050401020108070707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9369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/>
      <p:bldP spid="11" grpId="0"/>
      <p:bldP spid="14" grpId="0"/>
      <p:bldP spid="15" grpId="0"/>
      <p:bldP spid="21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DD35B9-5A10-43E0-B7A5-AA3DEC5ED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CDA2C83-96B4-4C4D-90D1-B39ABBC0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后续工作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A6C96D-75A4-4084-9F32-4BB0D8F783F1}"/>
              </a:ext>
            </a:extLst>
          </p:cNvPr>
          <p:cNvSpPr txBox="1"/>
          <p:nvPr/>
        </p:nvSpPr>
        <p:spPr>
          <a:xfrm>
            <a:off x="1235445" y="4054053"/>
            <a:ext cx="2809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实验补充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78AD-9C6C-4065-812D-D829DF3017A4}"/>
              </a:ext>
            </a:extLst>
          </p:cNvPr>
          <p:cNvSpPr txBox="1"/>
          <p:nvPr/>
        </p:nvSpPr>
        <p:spPr>
          <a:xfrm>
            <a:off x="1235446" y="1121325"/>
            <a:ext cx="255413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C000"/>
                </a:solidFill>
              </a:rPr>
              <a:t>理论证明</a:t>
            </a:r>
            <a:endParaRPr lang="en-US" altLang="zh-CN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DE89064-A712-49CA-8AB3-479028962FD6}"/>
              </a:ext>
            </a:extLst>
          </p:cNvPr>
          <p:cNvSpPr txBox="1"/>
          <p:nvPr/>
        </p:nvSpPr>
        <p:spPr>
          <a:xfrm>
            <a:off x="1793053" y="4577273"/>
            <a:ext cx="3379703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扩充实验部分的内容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72D7B2-3C33-3A24-7A67-64FC64F6ADBD}"/>
              </a:ext>
            </a:extLst>
          </p:cNvPr>
          <p:cNvSpPr txBox="1"/>
          <p:nvPr/>
        </p:nvSpPr>
        <p:spPr>
          <a:xfrm>
            <a:off x="1793053" y="1783879"/>
            <a:ext cx="4015482" cy="1873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对比学习有效性证明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证明最小化</a:t>
            </a:r>
            <a:r>
              <a:rPr lang="en-US" altLang="zh-CN" sz="1600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loss</a:t>
            </a:r>
            <a:r>
              <a:rPr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等于最大化</a:t>
            </a:r>
            <a:r>
              <a:rPr lang="zh-CN" altLang="en-US" sz="1600" spc="1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欺诈</a:t>
            </a:r>
            <a:r>
              <a:rPr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、</a:t>
            </a:r>
            <a:r>
              <a:rPr lang="zh-CN" altLang="en-US" sz="1600" spc="1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良性</a:t>
            </a:r>
            <a:r>
              <a:rPr lang="zh-CN" altLang="en-US" sz="1600" spc="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节点数据分布的</a:t>
            </a:r>
            <a:r>
              <a:rPr lang="en-US" altLang="zh-CN" sz="16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KL</a:t>
            </a:r>
            <a:r>
              <a:rPr lang="zh-CN" altLang="en-US" sz="16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散度</a:t>
            </a:r>
            <a:endParaRPr lang="zh-CN" altLang="en-US" sz="16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A68A79-6B87-8706-C16D-38724B476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673" y="1074659"/>
            <a:ext cx="3721506" cy="527873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47E2B86-6405-D386-2DF0-3A2362797D82}"/>
              </a:ext>
            </a:extLst>
          </p:cNvPr>
          <p:cNvCxnSpPr>
            <a:cxnSpLocks/>
          </p:cNvCxnSpPr>
          <p:nvPr/>
        </p:nvCxnSpPr>
        <p:spPr>
          <a:xfrm flipV="1">
            <a:off x="8540061" y="1549741"/>
            <a:ext cx="0" cy="28276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66AA660-C3B4-7D59-8295-42638FC0EF05}"/>
              </a:ext>
            </a:extLst>
          </p:cNvPr>
          <p:cNvCxnSpPr>
            <a:cxnSpLocks/>
          </p:cNvCxnSpPr>
          <p:nvPr/>
        </p:nvCxnSpPr>
        <p:spPr>
          <a:xfrm flipV="1">
            <a:off x="8945280" y="1543557"/>
            <a:ext cx="0" cy="29513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8C9AECD-EEB0-3DDE-FA43-0B67B93E5E93}"/>
              </a:ext>
            </a:extLst>
          </p:cNvPr>
          <p:cNvSpPr txBox="1"/>
          <p:nvPr/>
        </p:nvSpPr>
        <p:spPr>
          <a:xfrm>
            <a:off x="8071099" y="1864393"/>
            <a:ext cx="805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spc="1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欺诈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A8BFB9-1CB4-FB24-8029-D42F6D5BA6F0}"/>
              </a:ext>
            </a:extLst>
          </p:cNvPr>
          <p:cNvSpPr txBox="1"/>
          <p:nvPr/>
        </p:nvSpPr>
        <p:spPr>
          <a:xfrm>
            <a:off x="8766829" y="1864393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spc="1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3" panose="05040102010807070707" pitchFamily="18" charset="2"/>
              </a:rPr>
              <a:t>良性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F4E67C-E636-1E4A-BF68-3996BD39E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673" y="2307587"/>
            <a:ext cx="3288331" cy="150219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B6A2960-732B-B552-E709-3B42DA7B4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820" y="4025391"/>
            <a:ext cx="3601211" cy="21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99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CCF343B-4E0B-4154-8946-89391E5C2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0868" y="2606037"/>
            <a:ext cx="7978032" cy="914400"/>
          </a:xfrm>
        </p:spPr>
        <p:txBody>
          <a:bodyPr/>
          <a:lstStyle/>
          <a:p>
            <a:r>
              <a:rPr lang="zh-CN" altLang="en-US" dirty="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15495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9A843-D829-49C2-A01A-4B7D9BD52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zh-CN" altLang="en-US" dirty="0">
                <a:latin typeface="+mn-lt"/>
                <a:ea typeface="+mn-ea"/>
                <a:cs typeface="+mn-ea"/>
              </a:rPr>
              <a:t>问题背景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A21381-93E7-4696-AA8D-3C561D27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cs typeface="+mn-ea"/>
                <a:sym typeface="+mn-lt"/>
              </a:rPr>
              <a:t>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86B360-E180-437D-9887-6242AE1D35A3}"/>
              </a:ext>
            </a:extLst>
          </p:cNvPr>
          <p:cNvSpPr txBox="1"/>
          <p:nvPr/>
        </p:nvSpPr>
        <p:spPr>
          <a:xfrm>
            <a:off x="2301113" y="2604586"/>
            <a:ext cx="18473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37294F-3A84-4738-BAB3-85F7EA5A2EC6}"/>
              </a:ext>
            </a:extLst>
          </p:cNvPr>
          <p:cNvSpPr txBox="1"/>
          <p:nvPr/>
        </p:nvSpPr>
        <p:spPr>
          <a:xfrm>
            <a:off x="804624" y="928226"/>
            <a:ext cx="1002448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Ⅲ</a:t>
            </a:r>
            <a:r>
              <a:rPr lang="zh-CN" altLang="en-US" sz="2400" b="1" dirty="0">
                <a:solidFill>
                  <a:srgbClr val="4472C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欺诈场景中存在的问题</a:t>
            </a:r>
            <a:r>
              <a:rPr lang="zh-CN" altLang="en-US" sz="2400" spc="100" dirty="0">
                <a:blipFill>
                  <a:blip r:embed="rId3"/>
                  <a:stretch>
                    <a:fillRect/>
                  </a:stretch>
                </a:blipFill>
                <a:latin typeface="Calibri" panose="020F0502020204030204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</a:p>
          <a:p>
            <a:pPr defTabSz="457200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欺诈检测场景中存在“</a:t>
            </a:r>
            <a:r>
              <a:rPr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伪装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”行为</a:t>
            </a:r>
            <a:endParaRPr lang="en-US" altLang="zh-CN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457200"/>
            <a:endParaRPr lang="en-US" altLang="zh-CN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defTabSz="457200"/>
            <a:r>
              <a:rPr lang="zh-CN" altLang="en-US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000" b="1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特征伪装</a:t>
            </a:r>
            <a:r>
              <a:rPr lang="en-US" altLang="zh-CN" sz="2000" b="1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 </a:t>
            </a:r>
            <a:r>
              <a:rPr lang="en-US" altLang="zh-CN" sz="20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feature camouflage</a:t>
            </a:r>
            <a:endParaRPr lang="zh-CN" altLang="en-US" sz="2000" dirty="0"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5269C8-F2EE-557D-861D-9D139DDAD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370" y="3641499"/>
            <a:ext cx="3250374" cy="19287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9D48D2-BA65-3EBE-AD02-AAFA25754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9" b="8832"/>
          <a:stretch/>
        </p:blipFill>
        <p:spPr>
          <a:xfrm>
            <a:off x="5589255" y="1248665"/>
            <a:ext cx="2910794" cy="463131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49462A2A-2C22-67D4-6276-E4643E475E30}"/>
              </a:ext>
            </a:extLst>
          </p:cNvPr>
          <p:cNvGrpSpPr/>
          <p:nvPr/>
        </p:nvGrpSpPr>
        <p:grpSpPr>
          <a:xfrm>
            <a:off x="8575374" y="1095795"/>
            <a:ext cx="3086101" cy="4474413"/>
            <a:chOff x="5629619" y="1584888"/>
            <a:chExt cx="3086101" cy="447441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C700F7D-1ECE-09A8-BAA9-3CA20E7FBB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68" b="16087"/>
            <a:stretch/>
          </p:blipFill>
          <p:spPr>
            <a:xfrm>
              <a:off x="5629619" y="1584888"/>
              <a:ext cx="3086100" cy="4474413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F17E18A-2022-3813-963D-4073E084CA80}"/>
                </a:ext>
              </a:extLst>
            </p:cNvPr>
            <p:cNvSpPr/>
            <p:nvPr/>
          </p:nvSpPr>
          <p:spPr>
            <a:xfrm>
              <a:off x="5629620" y="1905327"/>
              <a:ext cx="3086100" cy="7307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0FADF6F-EF0F-C6C6-BAD3-00D2A719D014}"/>
                </a:ext>
              </a:extLst>
            </p:cNvPr>
            <p:cNvSpPr/>
            <p:nvPr/>
          </p:nvSpPr>
          <p:spPr>
            <a:xfrm>
              <a:off x="5629620" y="3604592"/>
              <a:ext cx="3086100" cy="7307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3944E1F-9F64-8EF0-2391-2FA71C673B50}"/>
                </a:ext>
              </a:extLst>
            </p:cNvPr>
            <p:cNvSpPr/>
            <p:nvPr/>
          </p:nvSpPr>
          <p:spPr>
            <a:xfrm>
              <a:off x="5629619" y="5190154"/>
              <a:ext cx="3086100" cy="7307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14A795C-4414-C89B-1284-4623EE8DD71B}"/>
              </a:ext>
            </a:extLst>
          </p:cNvPr>
          <p:cNvSpPr txBox="1"/>
          <p:nvPr/>
        </p:nvSpPr>
        <p:spPr>
          <a:xfrm>
            <a:off x="740072" y="2326200"/>
            <a:ext cx="4586072" cy="1526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通过模仿良性用户的评论，添加特殊字符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欺诈者调整自己的属性，以伪装原始特征，防止被发现。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6016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9A843-D829-49C2-A01A-4B7D9BD52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zh-CN" altLang="en-US" dirty="0">
                <a:latin typeface="+mn-lt"/>
                <a:ea typeface="+mn-ea"/>
                <a:cs typeface="+mn-ea"/>
              </a:rPr>
              <a:t>问题背景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A21381-93E7-4696-AA8D-3C561D27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cs typeface="+mn-ea"/>
                <a:sym typeface="+mn-lt"/>
              </a:rPr>
              <a:t>4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86B360-E180-437D-9887-6242AE1D35A3}"/>
              </a:ext>
            </a:extLst>
          </p:cNvPr>
          <p:cNvSpPr txBox="1"/>
          <p:nvPr/>
        </p:nvSpPr>
        <p:spPr>
          <a:xfrm>
            <a:off x="2301113" y="2604586"/>
            <a:ext cx="18473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37294F-3A84-4738-BAB3-85F7EA5A2EC6}"/>
              </a:ext>
            </a:extLst>
          </p:cNvPr>
          <p:cNvSpPr txBox="1"/>
          <p:nvPr/>
        </p:nvSpPr>
        <p:spPr>
          <a:xfrm>
            <a:off x="804624" y="928226"/>
            <a:ext cx="522170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Ⅲ</a:t>
            </a:r>
            <a:r>
              <a:rPr lang="zh-CN" altLang="en-US" sz="2400" b="1" dirty="0">
                <a:solidFill>
                  <a:srgbClr val="4472C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欺诈场景中存在的问题</a:t>
            </a:r>
            <a:r>
              <a:rPr lang="zh-CN" altLang="en-US" sz="2400" spc="100" dirty="0">
                <a:blipFill>
                  <a:blip r:embed="rId3"/>
                  <a:stretch>
                    <a:fillRect/>
                  </a:stretch>
                </a:blipFill>
                <a:latin typeface="Calibri" panose="020F0502020204030204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</a:p>
          <a:p>
            <a:pPr defTabSz="457200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欺诈检测场景中存在“</a:t>
            </a:r>
            <a:r>
              <a:rPr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伪装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”行为</a:t>
            </a:r>
            <a:endParaRPr lang="en-US" altLang="zh-CN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457200"/>
            <a:endParaRPr lang="en-US" altLang="zh-CN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defTabSz="457200"/>
            <a:r>
              <a:rPr lang="zh-CN" altLang="en-US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000" b="1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关系伪装</a:t>
            </a:r>
            <a:r>
              <a:rPr lang="en-US" altLang="zh-CN" sz="2000" b="1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 </a:t>
            </a:r>
            <a:r>
              <a:rPr lang="en-US" altLang="zh-CN" sz="20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relation camouflage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B5C9F9-AE48-97ED-1DF1-1726B7FEF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721" y="3098223"/>
            <a:ext cx="4172465" cy="33348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9D87EAE-89B6-DD25-D9D4-0BC8D6E3D823}"/>
              </a:ext>
            </a:extLst>
          </p:cNvPr>
          <p:cNvSpPr txBox="1"/>
          <p:nvPr/>
        </p:nvSpPr>
        <p:spPr>
          <a:xfrm>
            <a:off x="5720989" y="970501"/>
            <a:ext cx="5355928" cy="189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欺诈者可能创建具有一些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正常行为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（例如正常购买和评价一些商品）以及一些欺诈行为的账户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欺诈者操纵多个账户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分散其欺诈行为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，在多个目标产品中执行欺诈行为。那么就不存在非常明显的集中攻击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1852EB-D9BF-762E-1B06-8EAA0404D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251" y="2343998"/>
            <a:ext cx="4256631" cy="384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00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9A843-D829-49C2-A01A-4B7D9BD52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zh-CN" altLang="en-US" dirty="0">
                <a:latin typeface="+mn-lt"/>
                <a:ea typeface="+mn-ea"/>
                <a:cs typeface="+mn-ea"/>
              </a:rPr>
              <a:t>问题背景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A21381-93E7-4696-AA8D-3C561D27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cs typeface="+mn-ea"/>
                <a:sym typeface="+mn-lt"/>
              </a:rPr>
              <a:t>5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86B360-E180-437D-9887-6242AE1D35A3}"/>
              </a:ext>
            </a:extLst>
          </p:cNvPr>
          <p:cNvSpPr txBox="1"/>
          <p:nvPr/>
        </p:nvSpPr>
        <p:spPr>
          <a:xfrm>
            <a:off x="2301113" y="2604586"/>
            <a:ext cx="18473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37294F-3A84-4738-BAB3-85F7EA5A2EC6}"/>
              </a:ext>
            </a:extLst>
          </p:cNvPr>
          <p:cNvSpPr txBox="1"/>
          <p:nvPr/>
        </p:nvSpPr>
        <p:spPr>
          <a:xfrm>
            <a:off x="804623" y="928226"/>
            <a:ext cx="86093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Ⅲ</a:t>
            </a:r>
            <a:r>
              <a:rPr lang="zh-CN" altLang="en-US" sz="2400" b="1" dirty="0">
                <a:solidFill>
                  <a:srgbClr val="4472C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不一致性问题</a:t>
            </a:r>
            <a:r>
              <a:rPr lang="zh-CN" altLang="en-US" sz="2400" spc="100" dirty="0">
                <a:blipFill>
                  <a:blip r:embed="rId3"/>
                  <a:stretch>
                    <a:fillRect/>
                  </a:stretch>
                </a:blipFill>
                <a:latin typeface="Calibri" panose="020F0502020204030204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</a:p>
          <a:p>
            <a:pPr defTabSz="457200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伪装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”行为表现在数据上即为“</a:t>
            </a:r>
            <a:r>
              <a:rPr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不一致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inconsistency</a:t>
            </a:r>
            <a:endParaRPr lang="en-US" altLang="zh-CN" b="1" dirty="0">
              <a:solidFill>
                <a:srgbClr val="FF0000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defTabSz="457200"/>
            <a:endParaRPr lang="zh-CN" altLang="en-US" sz="2000" dirty="0"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928341-1D2E-7C23-3061-22FD2754ADCD}"/>
              </a:ext>
            </a:extLst>
          </p:cNvPr>
          <p:cNvSpPr txBox="1"/>
          <p:nvPr/>
        </p:nvSpPr>
        <p:spPr>
          <a:xfrm>
            <a:off x="1013628" y="2545943"/>
            <a:ext cx="4484914" cy="2484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特征伪装导致</a:t>
            </a:r>
            <a:r>
              <a:rPr lang="zh-CN" altLang="en-US" b="1" dirty="0">
                <a:solidFill>
                  <a:srgbClr val="FF0000"/>
                </a:solidFill>
              </a:rPr>
              <a:t>内容不一致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节点的行为模式与其标签的不一致性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lnSpc>
                <a:spcPct val="125000"/>
              </a:lnSpc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关系伪装导致</a:t>
            </a:r>
            <a:r>
              <a:rPr lang="zh-CN" altLang="en-US" b="1" dirty="0">
                <a:solidFill>
                  <a:srgbClr val="FF0000"/>
                </a:solidFill>
              </a:rPr>
              <a:t>结构不一致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欺诈节点被不同于它的节点所包围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428481-51E8-76A4-7878-498D13DDB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868" y="2243672"/>
            <a:ext cx="6408538" cy="30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97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9A843-D829-49C2-A01A-4B7D9BD52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zh-CN" altLang="en-US" dirty="0">
                <a:latin typeface="+mn-lt"/>
                <a:ea typeface="+mn-ea"/>
                <a:cs typeface="+mn-ea"/>
              </a:rPr>
              <a:t>问题背景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A21381-93E7-4696-AA8D-3C561D27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cs typeface="+mn-ea"/>
                <a:sym typeface="+mn-lt"/>
              </a:rPr>
              <a:t>6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86B360-E180-437D-9887-6242AE1D35A3}"/>
              </a:ext>
            </a:extLst>
          </p:cNvPr>
          <p:cNvSpPr txBox="1"/>
          <p:nvPr/>
        </p:nvSpPr>
        <p:spPr>
          <a:xfrm>
            <a:off x="2301113" y="2604586"/>
            <a:ext cx="18473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BD7653-3BAB-5A07-4333-4931EA27DDFB}"/>
              </a:ext>
            </a:extLst>
          </p:cNvPr>
          <p:cNvSpPr txBox="1"/>
          <p:nvPr/>
        </p:nvSpPr>
        <p:spPr>
          <a:xfrm>
            <a:off x="752370" y="1234531"/>
            <a:ext cx="10525230" cy="274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2400" b="1" dirty="0" err="1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Ⅲ</a:t>
            </a:r>
            <a:r>
              <a:rPr lang="en-US" altLang="zh-CN" sz="2400" b="1" dirty="0" err="1">
                <a:solidFill>
                  <a:srgbClr val="4472C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GNN</a:t>
            </a:r>
            <a:r>
              <a:rPr lang="zh-CN" altLang="en-US" sz="2400" b="1" dirty="0">
                <a:solidFill>
                  <a:srgbClr val="4472C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欺诈检测的问题</a:t>
            </a:r>
            <a:r>
              <a:rPr lang="zh-CN" altLang="en-US" sz="2400" spc="100" dirty="0">
                <a:blipFill>
                  <a:blip r:embed="rId3"/>
                  <a:stretch>
                    <a:fillRect/>
                  </a:stretch>
                </a:blipFill>
                <a:latin typeface="Calibri" panose="020F0502020204030204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消息传递：</a:t>
            </a:r>
            <a:r>
              <a:rPr lang="zh-CN" altLang="en-US" sz="2000" dirty="0"/>
              <a:t>基于图结构中有关联的节点间较为相似，</a:t>
            </a:r>
            <a:r>
              <a:rPr lang="zh-CN" altLang="en-US" sz="2000" b="1" dirty="0"/>
              <a:t>聚合邻居信息可增强中心节点信息</a:t>
            </a:r>
            <a:endParaRPr lang="en-US" altLang="zh-CN" sz="2000" b="1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000" b="1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在欺诈检测场景中，消息传递会被伪装行为利用，</a:t>
            </a:r>
            <a:r>
              <a:rPr lang="zh-CN" altLang="en-US" sz="2000" b="1" dirty="0"/>
              <a:t>数据的不一致性使得欺诈节点进行信息聚合可能会掩盖其可疑性</a:t>
            </a:r>
            <a:endParaRPr lang="en-US" altLang="zh-CN" sz="2000" b="1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Calibri" panose="020F0502020204030204"/>
              <a:ea typeface="等线" panose="02010600030101010101" pitchFamily="2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r>
              <a:rPr lang="zh-CN" altLang="en-US" sz="2000" b="1" dirty="0">
                <a:latin typeface="Calibri" panose="020F0502020204030204"/>
                <a:ea typeface="等线" panose="02010600030101010101" pitchFamily="2" charset="-122"/>
              </a:rPr>
              <a:t>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消除数据“不一致”对图神经网络的影响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603F192-380D-4D7B-D109-B82E43748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101" y="3106078"/>
            <a:ext cx="4984529" cy="300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3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2D2ACF-AF96-4560-8D27-01451EEC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6213EE-CF50-4933-8E9E-5AB4C9CDB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6731951" cy="79086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zh-CN" altLang="en-US" dirty="0">
                <a:latin typeface="+mn-lt"/>
                <a:ea typeface="+mn-ea"/>
                <a:cs typeface="+mn-ea"/>
              </a:rPr>
              <a:t>常用的问题解决模式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7BE46B-B35E-2431-E160-02FA4D7A8A76}"/>
              </a:ext>
            </a:extLst>
          </p:cNvPr>
          <p:cNvSpPr txBox="1"/>
          <p:nvPr/>
        </p:nvSpPr>
        <p:spPr>
          <a:xfrm>
            <a:off x="1089242" y="1039268"/>
            <a:ext cx="45294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Calibri" panose="020F0502020204030204" pitchFamily="34" charset="0"/>
                <a:ea typeface="微软雅黑" panose="020B0503020204020204" pitchFamily="34" charset="-122"/>
              </a:rPr>
              <a:t>基于相似度的邻居选择</a:t>
            </a:r>
            <a:endParaRPr lang="en-US" altLang="zh-CN" sz="2000" b="1" dirty="0"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</a:rPr>
              <a:t>Similarity-aware Neighbor Selector</a:t>
            </a:r>
            <a:endParaRPr lang="zh-CN" altLang="en-US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0AC9BA-2D69-E58E-7404-A3EEB683517E}"/>
              </a:ext>
            </a:extLst>
          </p:cNvPr>
          <p:cNvSpPr txBox="1"/>
          <p:nvPr/>
        </p:nvSpPr>
        <p:spPr>
          <a:xfrm>
            <a:off x="2038248" y="6356349"/>
            <a:ext cx="7228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Liu Y ,  </a:t>
            </a:r>
            <a:r>
              <a:rPr lang="en-US" altLang="zh-CN" sz="1200" dirty="0" err="1"/>
              <a:t>Ao</a:t>
            </a:r>
            <a:r>
              <a:rPr lang="en-US" altLang="zh-CN" sz="1200" dirty="0"/>
              <a:t> X ,  Qin Z , et al. Pick and Choose: A GNN-based Imbalanced Learning Approach for Fraud Detection[C]// WWW '21: The Web Conference 2021. 2021.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8C6EBE2-AD7B-3C03-3012-A06B92D7D06A}"/>
              </a:ext>
            </a:extLst>
          </p:cNvPr>
          <p:cNvSpPr txBox="1"/>
          <p:nvPr/>
        </p:nvSpPr>
        <p:spPr>
          <a:xfrm>
            <a:off x="894162" y="1754438"/>
            <a:ext cx="3949255" cy="833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）计算节点间的相似度</a:t>
            </a:r>
            <a:r>
              <a:rPr lang="zh-CN" altLang="en-US" sz="1600" b="1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节点间距离函数的设置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AA2A7DE-AD48-F239-E489-19D4AACFFBCD}"/>
                  </a:ext>
                </a:extLst>
              </p:cNvPr>
              <p:cNvSpPr txBox="1"/>
              <p:nvPr/>
            </p:nvSpPr>
            <p:spPr>
              <a:xfrm>
                <a:off x="1091255" y="2602480"/>
                <a:ext cx="3535489" cy="441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AA2A7DE-AD48-F239-E489-19D4AACFF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55" y="2602480"/>
                <a:ext cx="3535489" cy="441083"/>
              </a:xfrm>
              <a:prstGeom prst="rect">
                <a:avLst/>
              </a:prstGeom>
              <a:blipFill>
                <a:blip r:embed="rId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8E3891E-89AC-9E0E-8F69-39676A2CA5FD}"/>
                  </a:ext>
                </a:extLst>
              </p:cNvPr>
              <p:cNvSpPr txBox="1"/>
              <p:nvPr/>
            </p:nvSpPr>
            <p:spPr>
              <a:xfrm>
                <a:off x="894162" y="2999010"/>
                <a:ext cx="3590970" cy="429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r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l</m:t>
                        </m:r>
                      </m:sup>
                    </m:sSubSup>
                  </m:oMath>
                </a14:m>
                <a:r>
                  <a:rPr lang="zh-CN" altLang="en-US" sz="16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为用于预测标签概率的全连接层</a:t>
                </a:r>
                <a:endParaRPr lang="en-US" altLang="zh-CN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8E3891E-89AC-9E0E-8F69-39676A2CA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62" y="2999010"/>
                <a:ext cx="3590970" cy="429990"/>
              </a:xfrm>
              <a:prstGeom prst="rect">
                <a:avLst/>
              </a:prstGeom>
              <a:blipFill>
                <a:blip r:embed="rId4"/>
                <a:stretch>
                  <a:fillRect l="-679" b="-16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00C48E99-EA37-2A89-077E-7DC7D7D471A6}"/>
              </a:ext>
            </a:extLst>
          </p:cNvPr>
          <p:cNvSpPr/>
          <p:nvPr/>
        </p:nvSpPr>
        <p:spPr>
          <a:xfrm>
            <a:off x="899832" y="3543813"/>
            <a:ext cx="5196760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0240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）根据相似度选择聚合节点：</a:t>
            </a:r>
            <a:endParaRPr lang="en-US" altLang="zh-CN" b="1" dirty="0">
              <a:solidFill>
                <a:srgbClr val="0240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选择比例𝜌，或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top-k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，相似度高的邻居进行聚合</a:t>
            </a:r>
            <a:endParaRPr lang="en-US" altLang="zh-CN" sz="16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多数类和少数类节点聚合时邻居节点选择方式不同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3132CEC-FED9-F688-45DA-728AFDC9F8D0}"/>
                  </a:ext>
                </a:extLst>
              </p:cNvPr>
              <p:cNvSpPr txBox="1"/>
              <p:nvPr/>
            </p:nvSpPr>
            <p:spPr>
              <a:xfrm>
                <a:off x="747021" y="5308288"/>
                <a:ext cx="5502382" cy="596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 algn="ctr">
                  <a:lnSpc>
                    <a:spcPct val="150000"/>
                  </a:lnSpc>
                  <a:tabLst>
                    <a:tab pos="93853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ba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 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𝑎𝑛𝑑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zh-CN" sz="1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3132CEC-FED9-F688-45DA-728AFDC9F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21" y="5308288"/>
                <a:ext cx="5502382" cy="5962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C755E80-2DE2-5A69-CEEB-FCE08C3F1085}"/>
                  </a:ext>
                </a:extLst>
              </p:cNvPr>
              <p:cNvSpPr txBox="1"/>
              <p:nvPr/>
            </p:nvSpPr>
            <p:spPr>
              <a:xfrm>
                <a:off x="682946" y="4744590"/>
                <a:ext cx="5502382" cy="626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 algn="ctr">
                  <a:lnSpc>
                    <a:spcPct val="150000"/>
                  </a:lnSpc>
                  <a:tabLst>
                    <a:tab pos="93853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ba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&gt;0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C755E80-2DE2-5A69-CEEB-FCE08C3F1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46" y="4744590"/>
                <a:ext cx="5502382" cy="6260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F54009D-868F-41A3-0803-D4A644810045}"/>
                  </a:ext>
                </a:extLst>
              </p:cNvPr>
              <p:cNvSpPr/>
              <p:nvPr/>
            </p:nvSpPr>
            <p:spPr>
              <a:xfrm>
                <a:off x="7099024" y="2532659"/>
                <a:ext cx="373506" cy="37350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F54009D-868F-41A3-0803-D4A644810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024" y="2532659"/>
                <a:ext cx="373506" cy="37350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7A25A189-C256-DBCF-81AC-CA3A3BF4B7B2}"/>
                  </a:ext>
                </a:extLst>
              </p:cNvPr>
              <p:cNvSpPr/>
              <p:nvPr/>
            </p:nvSpPr>
            <p:spPr>
              <a:xfrm>
                <a:off x="6158072" y="2682018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7A25A189-C256-DBCF-81AC-CA3A3BF4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072" y="2682018"/>
                <a:ext cx="373506" cy="37350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8696F0D-7E9B-42F3-789A-3DB2FCF0F88B}"/>
                  </a:ext>
                </a:extLst>
              </p:cNvPr>
              <p:cNvSpPr/>
              <p:nvPr/>
            </p:nvSpPr>
            <p:spPr>
              <a:xfrm>
                <a:off x="7627659" y="1721182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8696F0D-7E9B-42F3-789A-3DB2FCF0F8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659" y="1721182"/>
                <a:ext cx="373506" cy="373506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298B282-4369-3F50-3971-A9F7FAECCB29}"/>
                  </a:ext>
                </a:extLst>
              </p:cNvPr>
              <p:cNvSpPr/>
              <p:nvPr/>
            </p:nvSpPr>
            <p:spPr>
              <a:xfrm>
                <a:off x="6916347" y="3390480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298B282-4369-3F50-3971-A9F7FAECC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347" y="3390480"/>
                <a:ext cx="373506" cy="373506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90E6BC32-46F7-C38E-93D6-CBDDF1E266B8}"/>
                  </a:ext>
                </a:extLst>
              </p:cNvPr>
              <p:cNvSpPr/>
              <p:nvPr/>
            </p:nvSpPr>
            <p:spPr>
              <a:xfrm>
                <a:off x="6660168" y="1722493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90E6BC32-46F7-C38E-93D6-CBDDF1E26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68" y="1722493"/>
                <a:ext cx="373506" cy="37350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FB4BABFA-93F5-867B-CB97-4D62AEBEE684}"/>
              </a:ext>
            </a:extLst>
          </p:cNvPr>
          <p:cNvCxnSpPr>
            <a:cxnSpLocks/>
            <a:stCxn id="26" idx="6"/>
            <a:endCxn id="25" idx="2"/>
          </p:cNvCxnSpPr>
          <p:nvPr/>
        </p:nvCxnSpPr>
        <p:spPr>
          <a:xfrm flipV="1">
            <a:off x="6531578" y="2719412"/>
            <a:ext cx="567446" cy="14935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F7C0AFE7-0A5E-BAF9-EA7C-78BF90D7B4B5}"/>
                  </a:ext>
                </a:extLst>
              </p:cNvPr>
              <p:cNvSpPr/>
              <p:nvPr/>
            </p:nvSpPr>
            <p:spPr>
              <a:xfrm>
                <a:off x="5618655" y="2074090"/>
                <a:ext cx="373506" cy="37350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F7C0AFE7-0A5E-BAF9-EA7C-78BF90D7B4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655" y="2074090"/>
                <a:ext cx="373506" cy="373506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7CBBD69-B018-543B-1B1F-50447DC568C4}"/>
              </a:ext>
            </a:extLst>
          </p:cNvPr>
          <p:cNvCxnSpPr>
            <a:cxnSpLocks/>
            <a:stCxn id="25" idx="7"/>
            <a:endCxn id="27" idx="3"/>
          </p:cNvCxnSpPr>
          <p:nvPr/>
        </p:nvCxnSpPr>
        <p:spPr>
          <a:xfrm flipV="1">
            <a:off x="7417831" y="2039989"/>
            <a:ext cx="264527" cy="54736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4D8A01A-E15C-52D3-A28C-B539070D67E2}"/>
              </a:ext>
            </a:extLst>
          </p:cNvPr>
          <p:cNvCxnSpPr>
            <a:cxnSpLocks/>
            <a:stCxn id="30" idx="5"/>
          </p:cNvCxnSpPr>
          <p:nvPr/>
        </p:nvCxnSpPr>
        <p:spPr>
          <a:xfrm>
            <a:off x="6978975" y="2041300"/>
            <a:ext cx="249139" cy="51902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B1CAB33-72AA-42CF-E958-DD4D036F0729}"/>
                  </a:ext>
                </a:extLst>
              </p:cNvPr>
              <p:cNvSpPr/>
              <p:nvPr/>
            </p:nvSpPr>
            <p:spPr>
              <a:xfrm>
                <a:off x="9164784" y="1998039"/>
                <a:ext cx="296954" cy="27565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B1CAB33-72AA-42CF-E958-DD4D036F0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784" y="1998039"/>
                <a:ext cx="296954" cy="275653"/>
              </a:xfrm>
              <a:prstGeom prst="ellipse">
                <a:avLst/>
              </a:prstGeom>
              <a:blipFill>
                <a:blip r:embed="rId13"/>
                <a:stretch>
                  <a:fillRect l="-4000" r="-6000" b="-6522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21AFD65D-4B6F-3FC0-5C75-5CCEB3C8EFA2}"/>
                  </a:ext>
                </a:extLst>
              </p:cNvPr>
              <p:cNvSpPr/>
              <p:nvPr/>
            </p:nvSpPr>
            <p:spPr>
              <a:xfrm>
                <a:off x="9162705" y="2702563"/>
                <a:ext cx="299033" cy="275653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21AFD65D-4B6F-3FC0-5C75-5CCEB3C8E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705" y="2702563"/>
                <a:ext cx="299033" cy="275653"/>
              </a:xfrm>
              <a:prstGeom prst="ellipse">
                <a:avLst/>
              </a:prstGeom>
              <a:blipFill>
                <a:blip r:embed="rId14"/>
                <a:stretch>
                  <a:fillRect l="-8000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1FE42123-4F03-80A5-3CC4-DC62A0183D14}"/>
                  </a:ext>
                </a:extLst>
              </p:cNvPr>
              <p:cNvSpPr/>
              <p:nvPr/>
            </p:nvSpPr>
            <p:spPr>
              <a:xfrm>
                <a:off x="9162705" y="3141600"/>
                <a:ext cx="299033" cy="275653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1FE42123-4F03-80A5-3CC4-DC62A0183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705" y="3141600"/>
                <a:ext cx="299033" cy="275653"/>
              </a:xfrm>
              <a:prstGeom prst="ellipse">
                <a:avLst/>
              </a:prstGeom>
              <a:blipFill>
                <a:blip r:embed="rId15"/>
                <a:stretch>
                  <a:fillRect l="-8000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BCE5D9DB-5239-A509-B0BF-9C0136213BD5}"/>
                  </a:ext>
                </a:extLst>
              </p:cNvPr>
              <p:cNvSpPr/>
              <p:nvPr/>
            </p:nvSpPr>
            <p:spPr>
              <a:xfrm>
                <a:off x="9162705" y="3574658"/>
                <a:ext cx="299033" cy="275653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BCE5D9DB-5239-A509-B0BF-9C0136213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705" y="3574658"/>
                <a:ext cx="299033" cy="275653"/>
              </a:xfrm>
              <a:prstGeom prst="ellipse">
                <a:avLst/>
              </a:prstGeom>
              <a:blipFill>
                <a:blip r:embed="rId16"/>
                <a:stretch>
                  <a:fillRect l="-6000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图片 60">
            <a:extLst>
              <a:ext uri="{FF2B5EF4-FFF2-40B4-BE49-F238E27FC236}">
                <a16:creationId xmlns:a16="http://schemas.microsoft.com/office/drawing/2014/main" id="{0D6A570B-C87C-E324-4DF0-330821FA2CA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63620" y="1882837"/>
            <a:ext cx="727192" cy="50605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968433C7-D2AD-0341-EB75-479554D2E59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83786" y="2911948"/>
            <a:ext cx="697730" cy="529602"/>
          </a:xfrm>
          <a:prstGeom prst="rect">
            <a:avLst/>
          </a:prstGeom>
        </p:spPr>
      </p:pic>
      <p:sp>
        <p:nvSpPr>
          <p:cNvPr id="63" name="左大括号 62">
            <a:extLst>
              <a:ext uri="{FF2B5EF4-FFF2-40B4-BE49-F238E27FC236}">
                <a16:creationId xmlns:a16="http://schemas.microsoft.com/office/drawing/2014/main" id="{525D4D9C-D1A0-A3B6-D5D6-C5F1CA9C6164}"/>
              </a:ext>
            </a:extLst>
          </p:cNvPr>
          <p:cNvSpPr/>
          <p:nvPr/>
        </p:nvSpPr>
        <p:spPr>
          <a:xfrm>
            <a:off x="8975952" y="2824417"/>
            <a:ext cx="62990" cy="858393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220D164C-D1D5-0A9A-AA77-B5DACE5544EB}"/>
              </a:ext>
            </a:extLst>
          </p:cNvPr>
          <p:cNvCxnSpPr>
            <a:cxnSpLocks/>
            <a:stCxn id="61" idx="3"/>
            <a:endCxn id="57" idx="2"/>
          </p:cNvCxnSpPr>
          <p:nvPr/>
        </p:nvCxnSpPr>
        <p:spPr>
          <a:xfrm>
            <a:off x="8890812" y="2135866"/>
            <a:ext cx="2739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AF8E4839-7A23-4A7C-5D67-995F8FE7152A}"/>
                  </a:ext>
                </a:extLst>
              </p:cNvPr>
              <p:cNvSpPr/>
              <p:nvPr/>
            </p:nvSpPr>
            <p:spPr>
              <a:xfrm>
                <a:off x="9901564" y="2898177"/>
                <a:ext cx="296954" cy="27565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AF8E4839-7A23-4A7C-5D67-995F8FE71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1564" y="2898177"/>
                <a:ext cx="296954" cy="275653"/>
              </a:xfrm>
              <a:prstGeom prst="ellipse">
                <a:avLst/>
              </a:prstGeom>
              <a:blipFill>
                <a:blip r:embed="rId19"/>
                <a:stretch>
                  <a:fillRect l="-6000" r="-6000" b="-6383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1F6E139D-3250-1EAA-DF7B-CEA222435E06}"/>
              </a:ext>
            </a:extLst>
          </p:cNvPr>
          <p:cNvCxnSpPr>
            <a:cxnSpLocks/>
            <a:stCxn id="60" idx="7"/>
          </p:cNvCxnSpPr>
          <p:nvPr/>
        </p:nvCxnSpPr>
        <p:spPr>
          <a:xfrm flipV="1">
            <a:off x="9417946" y="3150234"/>
            <a:ext cx="519911" cy="464792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3302CA55-5BF5-7378-03DE-75B94DCE104E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9461738" y="3039355"/>
            <a:ext cx="452796" cy="240072"/>
          </a:xfrm>
          <a:prstGeom prst="straightConnector1">
            <a:avLst/>
          </a:prstGeom>
          <a:ln w="9525">
            <a:solidFill>
              <a:srgbClr val="3C77D8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5676EB19-14B5-B846-CF7A-ED4E7DF5DF2C}"/>
              </a:ext>
            </a:extLst>
          </p:cNvPr>
          <p:cNvCxnSpPr>
            <a:cxnSpLocks/>
            <a:stCxn id="58" idx="6"/>
            <a:endCxn id="70" idx="2"/>
          </p:cNvCxnSpPr>
          <p:nvPr/>
        </p:nvCxnSpPr>
        <p:spPr>
          <a:xfrm>
            <a:off x="9461738" y="2840390"/>
            <a:ext cx="439826" cy="19561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0C9A03D8-BE49-2FDB-4F71-F8046C27DD63}"/>
              </a:ext>
            </a:extLst>
          </p:cNvPr>
          <p:cNvCxnSpPr>
            <a:cxnSpLocks/>
            <a:stCxn id="57" idx="5"/>
            <a:endCxn id="70" idx="1"/>
          </p:cNvCxnSpPr>
          <p:nvPr/>
        </p:nvCxnSpPr>
        <p:spPr>
          <a:xfrm>
            <a:off x="9418250" y="2233324"/>
            <a:ext cx="526802" cy="705221"/>
          </a:xfrm>
          <a:prstGeom prst="straightConnector1">
            <a:avLst/>
          </a:prstGeom>
          <a:ln w="9525">
            <a:solidFill>
              <a:srgbClr val="6AA84E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流程图: 或者 79">
            <a:extLst>
              <a:ext uri="{FF2B5EF4-FFF2-40B4-BE49-F238E27FC236}">
                <a16:creationId xmlns:a16="http://schemas.microsoft.com/office/drawing/2014/main" id="{2AF842C9-B62C-D5EB-3513-756A2A8D77F8}"/>
              </a:ext>
            </a:extLst>
          </p:cNvPr>
          <p:cNvSpPr/>
          <p:nvPr/>
        </p:nvSpPr>
        <p:spPr>
          <a:xfrm>
            <a:off x="11079147" y="3857478"/>
            <a:ext cx="239250" cy="232540"/>
          </a:xfrm>
          <a:prstGeom prst="flowChar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6A568192-8CAB-F2CF-B801-7EC907C47D8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037807" y="3615787"/>
            <a:ext cx="172892" cy="722305"/>
          </a:xfrm>
          <a:prstGeom prst="rect">
            <a:avLst/>
          </a:prstGeom>
        </p:spPr>
      </p:pic>
      <p:sp>
        <p:nvSpPr>
          <p:cNvPr id="82" name="流程图: 或者 81">
            <a:extLst>
              <a:ext uri="{FF2B5EF4-FFF2-40B4-BE49-F238E27FC236}">
                <a16:creationId xmlns:a16="http://schemas.microsoft.com/office/drawing/2014/main" id="{38661A0F-1057-835F-0300-24191D90605E}"/>
              </a:ext>
            </a:extLst>
          </p:cNvPr>
          <p:cNvSpPr/>
          <p:nvPr/>
        </p:nvSpPr>
        <p:spPr>
          <a:xfrm>
            <a:off x="10587986" y="2922181"/>
            <a:ext cx="239250" cy="232540"/>
          </a:xfrm>
          <a:prstGeom prst="flowChar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流程图: 或者 82">
            <a:extLst>
              <a:ext uri="{FF2B5EF4-FFF2-40B4-BE49-F238E27FC236}">
                <a16:creationId xmlns:a16="http://schemas.microsoft.com/office/drawing/2014/main" id="{DA04AFD8-4BCF-BEA3-E7DC-A05360BBE81A}"/>
              </a:ext>
            </a:extLst>
          </p:cNvPr>
          <p:cNvSpPr/>
          <p:nvPr/>
        </p:nvSpPr>
        <p:spPr>
          <a:xfrm>
            <a:off x="10587986" y="4680457"/>
            <a:ext cx="239250" cy="232540"/>
          </a:xfrm>
          <a:prstGeom prst="flowChar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F7C58FC-34A3-B2CC-BF6E-CBDF0AF6FAD3}"/>
              </a:ext>
            </a:extLst>
          </p:cNvPr>
          <p:cNvCxnSpPr>
            <a:cxnSpLocks/>
            <a:stCxn id="81" idx="3"/>
            <a:endCxn id="80" idx="2"/>
          </p:cNvCxnSpPr>
          <p:nvPr/>
        </p:nvCxnSpPr>
        <p:spPr>
          <a:xfrm flipV="1">
            <a:off x="10210699" y="3973748"/>
            <a:ext cx="868448" cy="31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852DAC66-8087-4730-9652-18E6F8AE5AFD}"/>
              </a:ext>
            </a:extLst>
          </p:cNvPr>
          <p:cNvCxnSpPr>
            <a:cxnSpLocks/>
            <a:stCxn id="70" idx="6"/>
            <a:endCxn id="82" idx="2"/>
          </p:cNvCxnSpPr>
          <p:nvPr/>
        </p:nvCxnSpPr>
        <p:spPr>
          <a:xfrm>
            <a:off x="10198518" y="3036004"/>
            <a:ext cx="389468" cy="24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55329BC6-21A0-93DF-2FE2-EE3FC33510DD}"/>
              </a:ext>
            </a:extLst>
          </p:cNvPr>
          <p:cNvCxnSpPr>
            <a:cxnSpLocks/>
            <a:stCxn id="82" idx="4"/>
            <a:endCxn id="83" idx="0"/>
          </p:cNvCxnSpPr>
          <p:nvPr/>
        </p:nvCxnSpPr>
        <p:spPr>
          <a:xfrm>
            <a:off x="10707611" y="3154721"/>
            <a:ext cx="0" cy="15257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图片 86">
            <a:extLst>
              <a:ext uri="{FF2B5EF4-FFF2-40B4-BE49-F238E27FC236}">
                <a16:creationId xmlns:a16="http://schemas.microsoft.com/office/drawing/2014/main" id="{F31B8E3B-F147-3F2C-397F-05C9767B6CD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593930" y="3615787"/>
            <a:ext cx="172892" cy="722305"/>
          </a:xfrm>
          <a:prstGeom prst="rect">
            <a:avLst/>
          </a:prstGeom>
        </p:spPr>
      </p:pic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0F2CB8F6-ED6F-8A06-BC06-DD9BE995CAAC}"/>
              </a:ext>
            </a:extLst>
          </p:cNvPr>
          <p:cNvCxnSpPr>
            <a:cxnSpLocks/>
            <a:stCxn id="80" idx="6"/>
            <a:endCxn id="87" idx="1"/>
          </p:cNvCxnSpPr>
          <p:nvPr/>
        </p:nvCxnSpPr>
        <p:spPr>
          <a:xfrm>
            <a:off x="11318397" y="3973748"/>
            <a:ext cx="275533" cy="31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0" name="图片 89">
            <a:extLst>
              <a:ext uri="{FF2B5EF4-FFF2-40B4-BE49-F238E27FC236}">
                <a16:creationId xmlns:a16="http://schemas.microsoft.com/office/drawing/2014/main" id="{AC31C11D-3838-58D4-8B55-866FDBF5EF8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19982" y="3827964"/>
            <a:ext cx="634577" cy="359909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D588B8DF-3DE5-7A6B-4ED9-8243276F471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416796" y="3245378"/>
            <a:ext cx="461850" cy="312274"/>
          </a:xfrm>
          <a:prstGeom prst="rect">
            <a:avLst/>
          </a:prstGeom>
        </p:spPr>
      </p:pic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2431456C-23C6-1764-4128-69515992312E}"/>
              </a:ext>
            </a:extLst>
          </p:cNvPr>
          <p:cNvCxnSpPr>
            <a:cxnSpLocks/>
            <a:stCxn id="29" idx="0"/>
            <a:endCxn id="25" idx="4"/>
          </p:cNvCxnSpPr>
          <p:nvPr/>
        </p:nvCxnSpPr>
        <p:spPr>
          <a:xfrm flipV="1">
            <a:off x="7103100" y="2906165"/>
            <a:ext cx="182677" cy="48431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BCD72B56-7519-0961-7D48-9FF3FCEA1CEF}"/>
              </a:ext>
            </a:extLst>
          </p:cNvPr>
          <p:cNvCxnSpPr>
            <a:cxnSpLocks/>
            <a:stCxn id="29" idx="0"/>
            <a:endCxn id="25" idx="4"/>
          </p:cNvCxnSpPr>
          <p:nvPr/>
        </p:nvCxnSpPr>
        <p:spPr>
          <a:xfrm flipV="1">
            <a:off x="7103100" y="2906165"/>
            <a:ext cx="182677" cy="484315"/>
          </a:xfrm>
          <a:prstGeom prst="straightConnector1">
            <a:avLst/>
          </a:prstGeom>
          <a:noFill/>
          <a:ln w="28575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8A77D08D-0624-A24A-2914-D4A472722365}"/>
              </a:ext>
            </a:extLst>
          </p:cNvPr>
          <p:cNvCxnSpPr>
            <a:cxnSpLocks/>
            <a:stCxn id="27" idx="3"/>
            <a:endCxn id="25" idx="7"/>
          </p:cNvCxnSpPr>
          <p:nvPr/>
        </p:nvCxnSpPr>
        <p:spPr>
          <a:xfrm flipH="1">
            <a:off x="7417831" y="2039989"/>
            <a:ext cx="264527" cy="547369"/>
          </a:xfrm>
          <a:prstGeom prst="straightConnector1">
            <a:avLst/>
          </a:prstGeom>
          <a:noFill/>
          <a:ln w="28575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0F6A665C-4097-3F68-C901-0B12518C9418}"/>
              </a:ext>
            </a:extLst>
          </p:cNvPr>
          <p:cNvCxnSpPr>
            <a:cxnSpLocks/>
            <a:stCxn id="26" idx="6"/>
            <a:endCxn id="25" idx="2"/>
          </p:cNvCxnSpPr>
          <p:nvPr/>
        </p:nvCxnSpPr>
        <p:spPr>
          <a:xfrm flipV="1">
            <a:off x="6531578" y="2719412"/>
            <a:ext cx="567446" cy="149359"/>
          </a:xfrm>
          <a:prstGeom prst="straightConnector1">
            <a:avLst/>
          </a:prstGeom>
          <a:noFill/>
          <a:ln w="28575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574D7D11-DDD6-3B5B-0DE2-3C07D99F9C05}"/>
              </a:ext>
            </a:extLst>
          </p:cNvPr>
          <p:cNvCxnSpPr>
            <a:cxnSpLocks/>
            <a:stCxn id="32" idx="6"/>
            <a:endCxn id="25" idx="1"/>
          </p:cNvCxnSpPr>
          <p:nvPr/>
        </p:nvCxnSpPr>
        <p:spPr>
          <a:xfrm>
            <a:off x="5992161" y="2260843"/>
            <a:ext cx="1161562" cy="326515"/>
          </a:xfrm>
          <a:prstGeom prst="straightConnector1">
            <a:avLst/>
          </a:prstGeom>
          <a:noFill/>
          <a:ln w="28575" cap="flat" cmpd="sng" algn="ctr">
            <a:solidFill>
              <a:srgbClr val="6AA84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0" name="乘号 119">
            <a:extLst>
              <a:ext uri="{FF2B5EF4-FFF2-40B4-BE49-F238E27FC236}">
                <a16:creationId xmlns:a16="http://schemas.microsoft.com/office/drawing/2014/main" id="{A19B77E7-1FBA-9F19-AD0C-C6911B6100A5}"/>
              </a:ext>
            </a:extLst>
          </p:cNvPr>
          <p:cNvSpPr/>
          <p:nvPr/>
        </p:nvSpPr>
        <p:spPr>
          <a:xfrm>
            <a:off x="6889360" y="2110479"/>
            <a:ext cx="418286" cy="373506"/>
          </a:xfrm>
          <a:prstGeom prst="mathMultiply">
            <a:avLst>
              <a:gd name="adj1" fmla="val 71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6D62A745-6B70-DCA2-6B8D-81CF393B83A4}"/>
              </a:ext>
            </a:extLst>
          </p:cNvPr>
          <p:cNvSpPr txBox="1"/>
          <p:nvPr/>
        </p:nvSpPr>
        <p:spPr>
          <a:xfrm>
            <a:off x="7144571" y="3141600"/>
            <a:ext cx="521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0.3</a:t>
            </a:r>
            <a:endParaRPr lang="zh-CN" altLang="en-US" sz="1400" dirty="0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F9E73252-C8D0-B787-62D7-351BCC32B4D9}"/>
              </a:ext>
            </a:extLst>
          </p:cNvPr>
          <p:cNvSpPr txBox="1"/>
          <p:nvPr/>
        </p:nvSpPr>
        <p:spPr>
          <a:xfrm>
            <a:off x="6493823" y="2836238"/>
            <a:ext cx="521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0.4</a:t>
            </a:r>
            <a:endParaRPr lang="zh-CN" altLang="en-US" sz="1400" dirty="0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FF9EF76-0723-2502-A3C9-31DFF717B104}"/>
              </a:ext>
            </a:extLst>
          </p:cNvPr>
          <p:cNvSpPr txBox="1"/>
          <p:nvPr/>
        </p:nvSpPr>
        <p:spPr>
          <a:xfrm>
            <a:off x="6972398" y="1876491"/>
            <a:ext cx="613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0.6</a:t>
            </a:r>
            <a:endParaRPr lang="zh-CN" altLang="en-US" sz="1400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CB6EEECC-00EF-0639-6ADE-D75B5C4734D7}"/>
              </a:ext>
            </a:extLst>
          </p:cNvPr>
          <p:cNvSpPr txBox="1"/>
          <p:nvPr/>
        </p:nvSpPr>
        <p:spPr>
          <a:xfrm>
            <a:off x="5990000" y="1989455"/>
            <a:ext cx="613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0.45</a:t>
            </a:r>
            <a:endParaRPr lang="zh-CN" altLang="en-US" sz="1400" dirty="0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13575ACD-235C-BF65-D992-C84FCE61CA3D}"/>
              </a:ext>
            </a:extLst>
          </p:cNvPr>
          <p:cNvSpPr txBox="1"/>
          <p:nvPr/>
        </p:nvSpPr>
        <p:spPr>
          <a:xfrm>
            <a:off x="7525679" y="2135865"/>
            <a:ext cx="613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0.25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344A4999-F629-5CA5-3F96-68CCE1DCC7D0}"/>
                  </a:ext>
                </a:extLst>
              </p:cNvPr>
              <p:cNvSpPr/>
              <p:nvPr/>
            </p:nvSpPr>
            <p:spPr>
              <a:xfrm>
                <a:off x="7352905" y="4731778"/>
                <a:ext cx="373506" cy="37350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344A4999-F629-5CA5-3F96-68CCE1DCC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905" y="4731778"/>
                <a:ext cx="373506" cy="373506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11304B8C-D5B8-B798-DBAD-82CEBE4408B5}"/>
                  </a:ext>
                </a:extLst>
              </p:cNvPr>
              <p:cNvSpPr/>
              <p:nvPr/>
            </p:nvSpPr>
            <p:spPr>
              <a:xfrm>
                <a:off x="6886251" y="5144871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11304B8C-D5B8-B798-DBAD-82CEBE440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251" y="5144871"/>
                <a:ext cx="373506" cy="373506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6ADC2E8F-3A20-CB65-A66B-F53F42F19BE7}"/>
                  </a:ext>
                </a:extLst>
              </p:cNvPr>
              <p:cNvSpPr/>
              <p:nvPr/>
            </p:nvSpPr>
            <p:spPr>
              <a:xfrm>
                <a:off x="6842365" y="4321543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6ADC2E8F-3A20-CB65-A66B-F53F42F19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365" y="4321543"/>
                <a:ext cx="373506" cy="373506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F8B0D39F-CD93-770A-EC7F-CE57D9729FB1}"/>
                  </a:ext>
                </a:extLst>
              </p:cNvPr>
              <p:cNvSpPr/>
              <p:nvPr/>
            </p:nvSpPr>
            <p:spPr>
              <a:xfrm>
                <a:off x="7823206" y="4284671"/>
                <a:ext cx="373506" cy="373506"/>
              </a:xfrm>
              <a:prstGeom prst="ellipse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F8B0D39F-CD93-770A-EC7F-CE57D9729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206" y="4284671"/>
                <a:ext cx="373506" cy="373506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0CA8B46B-4988-B440-BD2E-94D0863C673D}"/>
              </a:ext>
            </a:extLst>
          </p:cNvPr>
          <p:cNvCxnSpPr>
            <a:cxnSpLocks/>
            <a:stCxn id="143" idx="3"/>
            <a:endCxn id="134" idx="7"/>
          </p:cNvCxnSpPr>
          <p:nvPr/>
        </p:nvCxnSpPr>
        <p:spPr>
          <a:xfrm flipH="1">
            <a:off x="7671712" y="4603478"/>
            <a:ext cx="206193" cy="1829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D9335970-DD47-3457-02DE-4BAC8520FB98}"/>
              </a:ext>
            </a:extLst>
          </p:cNvPr>
          <p:cNvCxnSpPr>
            <a:cxnSpLocks/>
            <a:stCxn id="134" idx="1"/>
            <a:endCxn id="140" idx="5"/>
          </p:cNvCxnSpPr>
          <p:nvPr/>
        </p:nvCxnSpPr>
        <p:spPr>
          <a:xfrm flipH="1" flipV="1">
            <a:off x="7161172" y="4640350"/>
            <a:ext cx="246432" cy="1461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E8121652-42D5-7722-24F0-04D982ABB1A1}"/>
              </a:ext>
            </a:extLst>
          </p:cNvPr>
          <p:cNvCxnSpPr>
            <a:cxnSpLocks/>
            <a:stCxn id="134" idx="3"/>
            <a:endCxn id="137" idx="7"/>
          </p:cNvCxnSpPr>
          <p:nvPr/>
        </p:nvCxnSpPr>
        <p:spPr>
          <a:xfrm flipH="1">
            <a:off x="7205058" y="5050585"/>
            <a:ext cx="202546" cy="14898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文本框 153">
            <a:extLst>
              <a:ext uri="{FF2B5EF4-FFF2-40B4-BE49-F238E27FC236}">
                <a16:creationId xmlns:a16="http://schemas.microsoft.com/office/drawing/2014/main" id="{646104C8-6344-6DC9-4AFE-800AE6FC8C16}"/>
              </a:ext>
            </a:extLst>
          </p:cNvPr>
          <p:cNvSpPr txBox="1"/>
          <p:nvPr/>
        </p:nvSpPr>
        <p:spPr>
          <a:xfrm>
            <a:off x="6572942" y="3720906"/>
            <a:ext cx="1122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2409A"/>
                </a:solidFill>
              </a:rPr>
              <a:t>Relation1</a:t>
            </a:r>
            <a:endParaRPr lang="zh-CN" altLang="en-US" sz="1400" dirty="0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FDA17928-B37E-59CD-28BB-D3B6B096CE6B}"/>
              </a:ext>
            </a:extLst>
          </p:cNvPr>
          <p:cNvSpPr txBox="1"/>
          <p:nvPr/>
        </p:nvSpPr>
        <p:spPr>
          <a:xfrm>
            <a:off x="6537330" y="5464877"/>
            <a:ext cx="1659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2409A"/>
                </a:solidFill>
              </a:rPr>
              <a:t>Relation2</a:t>
            </a:r>
            <a:r>
              <a:rPr lang="zh-CN" altLang="en-US" sz="1400" b="1" dirty="0">
                <a:solidFill>
                  <a:srgbClr val="02409A"/>
                </a:solidFill>
              </a:rPr>
              <a:t>、</a:t>
            </a:r>
            <a:r>
              <a:rPr lang="en-US" altLang="zh-CN" sz="1400" b="1" dirty="0">
                <a:solidFill>
                  <a:srgbClr val="02409A"/>
                </a:solidFill>
              </a:rPr>
              <a:t>3…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BF364AB5-23E7-725A-4A34-AAC7AA0EF683}"/>
                  </a:ext>
                </a:extLst>
              </p:cNvPr>
              <p:cNvSpPr/>
              <p:nvPr/>
            </p:nvSpPr>
            <p:spPr>
              <a:xfrm>
                <a:off x="9901564" y="4680457"/>
                <a:ext cx="296954" cy="27565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BF364AB5-23E7-725A-4A34-AAC7AA0EF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1564" y="4680457"/>
                <a:ext cx="296954" cy="275653"/>
              </a:xfrm>
              <a:prstGeom prst="ellipse">
                <a:avLst/>
              </a:prstGeom>
              <a:blipFill>
                <a:blip r:embed="rId26"/>
                <a:stretch>
                  <a:fillRect l="-6000" r="-6000" b="-6522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文本框 159">
            <a:extLst>
              <a:ext uri="{FF2B5EF4-FFF2-40B4-BE49-F238E27FC236}">
                <a16:creationId xmlns:a16="http://schemas.microsoft.com/office/drawing/2014/main" id="{95DA7137-8AF3-1676-5E1F-D3A1896B7676}"/>
              </a:ext>
            </a:extLst>
          </p:cNvPr>
          <p:cNvSpPr txBox="1"/>
          <p:nvPr/>
        </p:nvSpPr>
        <p:spPr>
          <a:xfrm>
            <a:off x="8023314" y="4670406"/>
            <a:ext cx="1122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2409A"/>
                </a:solidFill>
              </a:rPr>
              <a:t>同样的方式</a:t>
            </a:r>
            <a:endParaRPr lang="zh-CN" altLang="en-US" sz="1400" dirty="0"/>
          </a:p>
        </p:txBody>
      </p: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868344C2-3714-71E1-E07A-C59215D6E78B}"/>
              </a:ext>
            </a:extLst>
          </p:cNvPr>
          <p:cNvCxnSpPr>
            <a:cxnSpLocks/>
          </p:cNvCxnSpPr>
          <p:nvPr/>
        </p:nvCxnSpPr>
        <p:spPr>
          <a:xfrm>
            <a:off x="10198518" y="4798269"/>
            <a:ext cx="389468" cy="24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E3DB26CF-8CD5-30E4-105A-29BB27344DA4}"/>
              </a:ext>
            </a:extLst>
          </p:cNvPr>
          <p:cNvCxnSpPr>
            <a:stCxn id="160" idx="3"/>
            <a:endCxn id="159" idx="2"/>
          </p:cNvCxnSpPr>
          <p:nvPr/>
        </p:nvCxnSpPr>
        <p:spPr>
          <a:xfrm flipV="1">
            <a:off x="9145658" y="4818284"/>
            <a:ext cx="755906" cy="601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0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3" grpId="0"/>
      <p:bldP spid="24" grpId="0"/>
      <p:bldP spid="57" grpId="0" animBg="1"/>
      <p:bldP spid="58" grpId="0" animBg="1"/>
      <p:bldP spid="59" grpId="0" animBg="1"/>
      <p:bldP spid="60" grpId="0" animBg="1"/>
      <p:bldP spid="63" grpId="0" animBg="1"/>
      <p:bldP spid="70" grpId="0" animBg="1"/>
      <p:bldP spid="80" grpId="0" animBg="1"/>
      <p:bldP spid="82" grpId="0" animBg="1"/>
      <p:bldP spid="83" grpId="0" animBg="1"/>
      <p:bldP spid="120" grpId="0" animBg="1"/>
      <p:bldP spid="121" grpId="0"/>
      <p:bldP spid="123" grpId="0"/>
      <p:bldP spid="124" grpId="0"/>
      <p:bldP spid="125" grpId="0"/>
      <p:bldP spid="126" grpId="0"/>
      <p:bldP spid="134" grpId="0" animBg="1"/>
      <p:bldP spid="137" grpId="0" animBg="1"/>
      <p:bldP spid="140" grpId="0" animBg="1"/>
      <p:bldP spid="143" grpId="0" animBg="1"/>
      <p:bldP spid="155" grpId="0"/>
      <p:bldP spid="159" grpId="0" animBg="1"/>
      <p:bldP spid="1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2D2ACF-AF96-4560-8D27-01451EEC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6213EE-CF50-4933-8E9E-5AB4C9CD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zh-CN" dirty="0">
                <a:cs typeface="+mn-ea"/>
              </a:rPr>
              <a:t>Introduction</a:t>
            </a:r>
            <a:endParaRPr lang="zh-CN" altLang="en-US" dirty="0">
              <a:latin typeface="+mn-lt"/>
              <a:ea typeface="+mn-ea"/>
              <a:cs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0AC22F6-FB99-454A-8E74-C48DEE7A586D}"/>
              </a:ext>
            </a:extLst>
          </p:cNvPr>
          <p:cNvSpPr txBox="1"/>
          <p:nvPr/>
        </p:nvSpPr>
        <p:spPr>
          <a:xfrm>
            <a:off x="6539696" y="59725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9E0E12A-D8E5-4E8B-A31D-0C163F8FA61A}"/>
              </a:ext>
            </a:extLst>
          </p:cNvPr>
          <p:cNvSpPr txBox="1"/>
          <p:nvPr/>
        </p:nvSpPr>
        <p:spPr>
          <a:xfrm>
            <a:off x="853129" y="1640204"/>
            <a:ext cx="4809117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b="1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因存在内容不一致问题，以目标节点特征为锚点指导邻居选择可能并不是最优的</a:t>
            </a:r>
            <a:endParaRPr lang="en-US" altLang="zh-CN" b="1" spc="100" dirty="0">
              <a:latin typeface="方正大标宋简体" panose="02010601030101010101" pitchFamily="2" charset="-122"/>
              <a:ea typeface="方正大标宋简体" panose="02010601030101010101" pitchFamily="2" charset="-122"/>
              <a:sym typeface="Wingdings 3" panose="05040102010807070707" pitchFamily="18" charset="2"/>
            </a:endParaRPr>
          </a:p>
          <a:p>
            <a:pPr marL="285750" indent="-285750">
              <a:lnSpc>
                <a:spcPct val="150000"/>
              </a:lnSpc>
              <a:buFont typeface="Wingdings 3" panose="05040102010807070707" pitchFamily="18" charset="2"/>
              <a:buChar char=""/>
            </a:pPr>
            <a:endParaRPr lang="en-US" altLang="zh-CN" spc="100" dirty="0">
              <a:latin typeface="方正大标宋简体" panose="02010601030101010101" pitchFamily="2" charset="-122"/>
              <a:ea typeface="方正大标宋简体" panose="02010601030101010101" pitchFamily="2" charset="-122"/>
              <a:sym typeface="Wingdings 3" panose="050401020108070707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目标节点特征本身不具备明显区分性，以此为指导进行的邻居聚合也难以提高目标节点特征的区分性</a:t>
            </a:r>
            <a:endParaRPr lang="en-US" altLang="zh-CN" spc="100" dirty="0">
              <a:latin typeface="方正大标宋简体" panose="02010601030101010101" pitchFamily="2" charset="-122"/>
              <a:ea typeface="方正大标宋简体" panose="02010601030101010101" pitchFamily="2" charset="-122"/>
              <a:sym typeface="Wingdings 3" panose="05040102010807070707" pitchFamily="18" charset="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0D45740-F9E4-497E-AD80-FE766E944341}"/>
              </a:ext>
            </a:extLst>
          </p:cNvPr>
          <p:cNvSpPr txBox="1"/>
          <p:nvPr/>
        </p:nvSpPr>
        <p:spPr>
          <a:xfrm>
            <a:off x="853129" y="1240094"/>
            <a:ext cx="1966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B7D2B"/>
                </a:solidFill>
              </a:rPr>
              <a:t>挑战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17056E-DB24-2546-39F0-E9F7319FAC50}"/>
              </a:ext>
            </a:extLst>
          </p:cNvPr>
          <p:cNvSpPr txBox="1"/>
          <p:nvPr/>
        </p:nvSpPr>
        <p:spPr>
          <a:xfrm>
            <a:off x="6187128" y="2368645"/>
            <a:ext cx="5333214" cy="2120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解决“内容不一致”问题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使用基于对比学习的属性生成，为邻居选择提供更好的锚点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解决“结构不一致”问题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强化学习邻居选择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利用生成的属性进行邻居选择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775B9E-6CCE-7B09-E836-4C30AEBD6079}"/>
              </a:ext>
            </a:extLst>
          </p:cNvPr>
          <p:cNvSpPr txBox="1"/>
          <p:nvPr/>
        </p:nvSpPr>
        <p:spPr>
          <a:xfrm>
            <a:off x="6187128" y="1224366"/>
            <a:ext cx="1966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B7D2B"/>
                </a:solidFill>
              </a:rPr>
              <a:t>解决思路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4ABD54-A3A5-CB5E-D66C-D00EB92F6F5D}"/>
              </a:ext>
            </a:extLst>
          </p:cNvPr>
          <p:cNvSpPr txBox="1"/>
          <p:nvPr/>
        </p:nvSpPr>
        <p:spPr>
          <a:xfrm>
            <a:off x="6212249" y="1772868"/>
            <a:ext cx="2705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更换锚点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zh-CN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邻居选择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13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5753BA-7343-4A77-AB70-7B9F0107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1709" name="图片 1708">
            <a:extLst>
              <a:ext uri="{FF2B5EF4-FFF2-40B4-BE49-F238E27FC236}">
                <a16:creationId xmlns:a16="http://schemas.microsoft.com/office/drawing/2014/main" id="{7A855543-2DF5-80A1-8B82-A3E7E9C85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98" y="0"/>
            <a:ext cx="9296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6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5122"/>
      </a:accent1>
      <a:accent2>
        <a:srgbClr val="FDCA04"/>
      </a:accent2>
      <a:accent3>
        <a:srgbClr val="00529D"/>
      </a:accent3>
      <a:accent4>
        <a:srgbClr val="B01417"/>
      </a:accent4>
      <a:accent5>
        <a:srgbClr val="7F7611"/>
      </a:accent5>
      <a:accent6>
        <a:srgbClr val="5D6B70"/>
      </a:accent6>
      <a:hlink>
        <a:srgbClr val="868A8C"/>
      </a:hlink>
      <a:folHlink>
        <a:srgbClr val="C2C6C8"/>
      </a:folHlink>
    </a:clrScheme>
    <a:fontScheme name="ncg3nh5f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47508</TotalTime>
  <Words>1735</Words>
  <Application>Microsoft Office PowerPoint</Application>
  <PresentationFormat>宽屏</PresentationFormat>
  <Paragraphs>357</Paragraphs>
  <Slides>28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-apple-system</vt:lpstr>
      <vt:lpstr>等线</vt:lpstr>
      <vt:lpstr>方正大标宋简体</vt:lpstr>
      <vt:lpstr>黑体</vt:lpstr>
      <vt:lpstr>Microsoft YaHei</vt:lpstr>
      <vt:lpstr>Microsoft YaHei</vt:lpstr>
      <vt:lpstr>Arial</vt:lpstr>
      <vt:lpstr>Britannic Bold</vt:lpstr>
      <vt:lpstr>Calibri</vt:lpstr>
      <vt:lpstr>Cambria Math</vt:lpstr>
      <vt:lpstr>Times New Roman</vt:lpstr>
      <vt:lpstr>Wingdings</vt:lpstr>
      <vt:lpstr>Wingdings 3</vt:lpstr>
      <vt:lpstr>Office 主题​​</vt:lpstr>
      <vt:lpstr>1_OfficePLUS</vt:lpstr>
      <vt:lpstr>Equation</vt:lpstr>
      <vt:lpstr>PowerPoint 演示文稿</vt:lpstr>
      <vt:lpstr>问题背景</vt:lpstr>
      <vt:lpstr>问题背景</vt:lpstr>
      <vt:lpstr>问题背景</vt:lpstr>
      <vt:lpstr>问题背景</vt:lpstr>
      <vt:lpstr>问题背景</vt:lpstr>
      <vt:lpstr>常用的问题解决模式</vt:lpstr>
      <vt:lpstr>Introduction</vt:lpstr>
      <vt:lpstr>PowerPoint 演示文稿</vt:lpstr>
      <vt:lpstr>Attribution Generation</vt:lpstr>
      <vt:lpstr>Attribution Generation</vt:lpstr>
      <vt:lpstr>Attribution Generation</vt:lpstr>
      <vt:lpstr>Attribution Generation</vt:lpstr>
      <vt:lpstr>Attribution Generation</vt:lpstr>
      <vt:lpstr>Attribution Generation</vt:lpstr>
      <vt:lpstr>Attribution Generation</vt:lpstr>
      <vt:lpstr>Attribution Generation</vt:lpstr>
      <vt:lpstr>Attribution Generation</vt:lpstr>
      <vt:lpstr>Neighbor Selection</vt:lpstr>
      <vt:lpstr>Neighbor Selection</vt:lpstr>
      <vt:lpstr>Neighbor Selection</vt:lpstr>
      <vt:lpstr>Neighbor Selection</vt:lpstr>
      <vt:lpstr>Neighbor Aggregation</vt:lpstr>
      <vt:lpstr>实验</vt:lpstr>
      <vt:lpstr>实验</vt:lpstr>
      <vt:lpstr>实验</vt:lpstr>
      <vt:lpstr>后续工作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丁</dc:creator>
  <cp:lastModifiedBy>S Z</cp:lastModifiedBy>
  <cp:revision>3163</cp:revision>
  <dcterms:created xsi:type="dcterms:W3CDTF">2018-12-16T05:38:48Z</dcterms:created>
  <dcterms:modified xsi:type="dcterms:W3CDTF">2023-02-24T01:41:10Z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2019-04-13T06:32:31.4153976Z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d5228a63-67d4-4fd6-959f-d3cab9a76c24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